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70" r:id="rId2"/>
    <p:sldId id="256" r:id="rId3"/>
    <p:sldId id="257" r:id="rId4"/>
    <p:sldId id="258" r:id="rId5"/>
    <p:sldId id="259" r:id="rId6"/>
    <p:sldId id="260" r:id="rId7"/>
    <p:sldId id="271" r:id="rId8"/>
    <p:sldId id="261" r:id="rId9"/>
    <p:sldId id="269" r:id="rId10"/>
    <p:sldId id="263" r:id="rId11"/>
    <p:sldId id="264" r:id="rId12"/>
    <p:sldId id="268" r:id="rId13"/>
    <p:sldId id="266" r:id="rId14"/>
  </p:sldIdLst>
  <p:sldSz cx="8128000" cy="4572000"/>
  <p:notesSz cx="8128000" cy="4572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5" d="100"/>
          <a:sy n="115" d="100"/>
        </p:scale>
        <p:origin x="806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03750" y="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26BB99-3637-4154-8678-BB8BDA6F1E0C}" type="datetimeFigureOut">
              <a:rPr lang="en-IN" smtClean="0"/>
              <a:t>09-11-2024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92400" y="571500"/>
            <a:ext cx="2743200" cy="1543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12800" y="2200275"/>
            <a:ext cx="6502400" cy="1800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34340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03750" y="4343400"/>
            <a:ext cx="3522663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AB1C7-C639-4767-A560-B9BFD2750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3986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AB1C7-C639-4767-A560-B9BFD275034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463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09600" y="1417320"/>
            <a:ext cx="6908800" cy="960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rgbClr val="1A1A1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219200" y="2560320"/>
            <a:ext cx="5689600" cy="1143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rgbClr val="1A1A1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rgbClr val="1A1A1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0640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18592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rgbClr val="1A1A1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0" y="182499"/>
            <a:ext cx="8128000" cy="7197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rgbClr val="1A1A1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6400" y="1051560"/>
            <a:ext cx="731520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763520" y="4251960"/>
            <a:ext cx="260096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0640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85216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presentations.ai/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presentations.ai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presentations.ai/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7B1725-F315-D8E5-D39A-530EEEF4E57F}"/>
              </a:ext>
            </a:extLst>
          </p:cNvPr>
          <p:cNvSpPr txBox="1"/>
          <p:nvPr/>
        </p:nvSpPr>
        <p:spPr>
          <a:xfrm>
            <a:off x="939800" y="-3886200"/>
            <a:ext cx="6858000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                      </a:t>
            </a:r>
            <a:endParaRPr lang="en-IN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Mangal" panose="02040503050203030202" pitchFamily="18" charset="0"/>
            </a:endParaRPr>
          </a:p>
        </p:txBody>
      </p:sp>
      <p:pic>
        <p:nvPicPr>
          <p:cNvPr id="2053" name="Picture 5" descr="Time-Series Analysis and Forecasting of Foreign Exchange Rate with SARIMAX  Model | by Rindhuja Treesa Johnson | Women in Technology | Medium">
            <a:extLst>
              <a:ext uri="{FF2B5EF4-FFF2-40B4-BE49-F238E27FC236}">
                <a16:creationId xmlns:a16="http://schemas.microsoft.com/office/drawing/2014/main" id="{AD8A13D2-8B65-3F82-6E9C-BC465809E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14700" y="0"/>
            <a:ext cx="6629400" cy="3656524"/>
          </a:xfrm>
          <a:prstGeom prst="arc">
            <a:avLst>
              <a:gd name="adj1" fmla="val 16217370"/>
              <a:gd name="adj2" fmla="val 539309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00B037-FB65-1BAB-45E2-7C148656CE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97400" y="1797680"/>
            <a:ext cx="1447800" cy="1393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8C6CF1-546C-6582-109C-534144780314}"/>
              </a:ext>
            </a:extLst>
          </p:cNvPr>
          <p:cNvSpPr txBox="1"/>
          <p:nvPr/>
        </p:nvSpPr>
        <p:spPr>
          <a:xfrm>
            <a:off x="3911600" y="3581400"/>
            <a:ext cx="381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Mohd Qasim Saifi </a:t>
            </a:r>
            <a:r>
              <a:rPr lang="en-IN" sz="1200" dirty="0"/>
              <a:t>06815003121</a:t>
            </a:r>
          </a:p>
          <a:p>
            <a:r>
              <a:rPr lang="en-IN" dirty="0"/>
              <a:t>Roshan Kumar  Jha </a:t>
            </a:r>
            <a:r>
              <a:rPr lang="en-IN" sz="1200" dirty="0"/>
              <a:t>20915003121</a:t>
            </a:r>
          </a:p>
          <a:p>
            <a:r>
              <a:rPr lang="en-IN" dirty="0"/>
              <a:t>Md. Modasshar Hussain </a:t>
            </a:r>
            <a:r>
              <a:rPr lang="en-IN" sz="1200" dirty="0"/>
              <a:t>06015003121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BA97D1-72BC-44BA-A4A8-0C1BD0B73F38}"/>
              </a:ext>
            </a:extLst>
          </p:cNvPr>
          <p:cNvSpPr txBox="1"/>
          <p:nvPr/>
        </p:nvSpPr>
        <p:spPr>
          <a:xfrm>
            <a:off x="4158161" y="685800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Currency Forecasting</a:t>
            </a:r>
          </a:p>
        </p:txBody>
      </p:sp>
    </p:spTree>
    <p:extLst>
      <p:ext uri="{BB962C8B-B14F-4D97-AF65-F5344CB8AC3E}">
        <p14:creationId xmlns:p14="http://schemas.microsoft.com/office/powerpoint/2010/main" val="489952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1809" y="1005839"/>
            <a:ext cx="548571" cy="326745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576380" y="1179575"/>
            <a:ext cx="170666" cy="5181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70285" y="1856232"/>
            <a:ext cx="170666" cy="57912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573332" y="2535935"/>
            <a:ext cx="170666" cy="57912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576380" y="3221735"/>
            <a:ext cx="164571" cy="51815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570285" y="3901440"/>
            <a:ext cx="173714" cy="54864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100"/>
              </a:spcBef>
            </a:pPr>
            <a:r>
              <a:rPr dirty="0">
                <a:solidFill>
                  <a:srgbClr val="161616"/>
                </a:solidFill>
              </a:rPr>
              <a:t>Machine</a:t>
            </a:r>
            <a:r>
              <a:rPr spc="80" dirty="0">
                <a:solidFill>
                  <a:srgbClr val="161616"/>
                </a:solidFill>
              </a:rPr>
              <a:t> </a:t>
            </a:r>
            <a:r>
              <a:rPr spc="85" dirty="0"/>
              <a:t>Learning</a:t>
            </a:r>
            <a:r>
              <a:rPr spc="-35" dirty="0"/>
              <a:t> </a:t>
            </a:r>
            <a:r>
              <a:rPr spc="75" dirty="0">
                <a:solidFill>
                  <a:srgbClr val="1C1C1C"/>
                </a:solidFill>
              </a:rPr>
              <a:t>in</a:t>
            </a:r>
            <a:r>
              <a:rPr dirty="0">
                <a:solidFill>
                  <a:srgbClr val="1C1C1C"/>
                </a:solidFill>
              </a:rPr>
              <a:t> </a:t>
            </a:r>
            <a:r>
              <a:rPr spc="70" dirty="0">
                <a:solidFill>
                  <a:srgbClr val="181818"/>
                </a:solidFill>
              </a:rPr>
              <a:t>Currency</a:t>
            </a:r>
            <a:r>
              <a:rPr spc="35" dirty="0">
                <a:solidFill>
                  <a:srgbClr val="181818"/>
                </a:solidFill>
              </a:rPr>
              <a:t> </a:t>
            </a:r>
            <a:r>
              <a:rPr spc="60" dirty="0"/>
              <a:t>Forecasting</a:t>
            </a:r>
          </a:p>
          <a:p>
            <a:pPr marL="2540" algn="ctr">
              <a:lnSpc>
                <a:spcPct val="100000"/>
              </a:lnSpc>
              <a:spcBef>
                <a:spcPts val="459"/>
              </a:spcBef>
            </a:pPr>
            <a:r>
              <a:rPr sz="900" dirty="0">
                <a:solidFill>
                  <a:srgbClr val="6E6E6E"/>
                </a:solidFill>
              </a:rPr>
              <a:t>Enhancing</a:t>
            </a:r>
            <a:r>
              <a:rPr sz="900" spc="135" dirty="0">
                <a:solidFill>
                  <a:srgbClr val="6E6E6E"/>
                </a:solidFill>
              </a:rPr>
              <a:t>  </a:t>
            </a:r>
            <a:r>
              <a:rPr sz="900" dirty="0">
                <a:solidFill>
                  <a:srgbClr val="6E6E6E"/>
                </a:solidFill>
              </a:rPr>
              <a:t>Prediction</a:t>
            </a:r>
            <a:r>
              <a:rPr sz="900" spc="290" dirty="0">
                <a:solidFill>
                  <a:srgbClr val="6E6E6E"/>
                </a:solidFill>
              </a:rPr>
              <a:t> </a:t>
            </a:r>
            <a:r>
              <a:rPr sz="900" dirty="0">
                <a:solidFill>
                  <a:srgbClr val="6E6E6E"/>
                </a:solidFill>
              </a:rPr>
              <a:t>Accuracy</a:t>
            </a:r>
            <a:r>
              <a:rPr sz="900" spc="310" dirty="0">
                <a:solidFill>
                  <a:srgbClr val="6E6E6E"/>
                </a:solidFill>
              </a:rPr>
              <a:t> </a:t>
            </a:r>
            <a:r>
              <a:rPr sz="900" dirty="0">
                <a:solidFill>
                  <a:srgbClr val="6E6E6E"/>
                </a:solidFill>
              </a:rPr>
              <a:t>Through</a:t>
            </a:r>
            <a:r>
              <a:rPr sz="900" spc="340" dirty="0">
                <a:solidFill>
                  <a:srgbClr val="6E6E6E"/>
                </a:solidFill>
              </a:rPr>
              <a:t> </a:t>
            </a:r>
            <a:r>
              <a:rPr sz="900" dirty="0">
                <a:solidFill>
                  <a:srgbClr val="6E6E6E"/>
                </a:solidFill>
              </a:rPr>
              <a:t>Advanced</a:t>
            </a:r>
            <a:r>
              <a:rPr sz="900" spc="345" dirty="0">
                <a:solidFill>
                  <a:srgbClr val="6E6E6E"/>
                </a:solidFill>
              </a:rPr>
              <a:t> </a:t>
            </a:r>
            <a:r>
              <a:rPr sz="900" spc="-10" dirty="0">
                <a:solidFill>
                  <a:srgbClr val="6E6E6E"/>
                </a:solidFill>
              </a:rPr>
              <a:t>Algorithms</a:t>
            </a:r>
            <a:endParaRPr sz="900"/>
          </a:p>
        </p:txBody>
      </p:sp>
      <p:sp>
        <p:nvSpPr>
          <p:cNvPr id="10" name="object 10"/>
          <p:cNvSpPr txBox="1"/>
          <p:nvPr/>
        </p:nvSpPr>
        <p:spPr>
          <a:xfrm>
            <a:off x="1039301" y="1082802"/>
            <a:ext cx="4809490" cy="377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50" spc="30" dirty="0">
                <a:solidFill>
                  <a:srgbClr val="181818"/>
                </a:solidFill>
                <a:latin typeface="Times New Roman"/>
                <a:cs typeface="Times New Roman"/>
              </a:rPr>
              <a:t>Enhances</a:t>
            </a:r>
            <a:r>
              <a:rPr sz="950" spc="8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50" spc="30" dirty="0">
                <a:solidFill>
                  <a:srgbClr val="181818"/>
                </a:solidFill>
                <a:latin typeface="Times New Roman"/>
                <a:cs typeface="Times New Roman"/>
              </a:rPr>
              <a:t>forecasting</a:t>
            </a:r>
            <a:r>
              <a:rPr sz="950" spc="90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50" spc="-10" dirty="0">
                <a:solidFill>
                  <a:srgbClr val="181818"/>
                </a:solidFill>
                <a:latin typeface="Times New Roman"/>
                <a:cs typeface="Times New Roman"/>
              </a:rPr>
              <a:t>accuracy</a:t>
            </a:r>
            <a:endParaRPr sz="950">
              <a:latin typeface="Times New Roman"/>
              <a:cs typeface="Times New Roman"/>
            </a:endParaRPr>
          </a:p>
          <a:p>
            <a:pPr marL="13335">
              <a:lnSpc>
                <a:spcPct val="100000"/>
              </a:lnSpc>
              <a:spcBef>
                <a:spcPts val="665"/>
              </a:spcBef>
            </a:pPr>
            <a:r>
              <a:rPr sz="800" spc="-20" dirty="0">
                <a:solidFill>
                  <a:srgbClr val="161616"/>
                </a:solidFill>
                <a:latin typeface="Arial MT"/>
                <a:cs typeface="Arial MT"/>
              </a:rPr>
              <a:t>Machine</a:t>
            </a:r>
            <a:r>
              <a:rPr sz="800" spc="-1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61616"/>
                </a:solidFill>
                <a:latin typeface="Arial MT"/>
                <a:cs typeface="Arial MT"/>
              </a:rPr>
              <a:t>learning</a:t>
            </a:r>
            <a:r>
              <a:rPr sz="800" spc="-4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A1A1A"/>
                </a:solidFill>
                <a:latin typeface="Arial MT"/>
                <a:cs typeface="Arial MT"/>
              </a:rPr>
              <a:t>algorithms</a:t>
            </a:r>
            <a:r>
              <a:rPr sz="800" spc="-2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spc="-25" dirty="0">
                <a:solidFill>
                  <a:srgbClr val="1A1A1A"/>
                </a:solidFill>
                <a:latin typeface="Arial MT"/>
                <a:cs typeface="Arial MT"/>
              </a:rPr>
              <a:t>enhance</a:t>
            </a:r>
            <a:r>
              <a:rPr sz="800" spc="2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A1A1A"/>
                </a:solidFill>
                <a:latin typeface="Arial MT"/>
                <a:cs typeface="Arial MT"/>
              </a:rPr>
              <a:t>forecasting</a:t>
            </a:r>
            <a:r>
              <a:rPr sz="800" spc="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A1A1A"/>
                </a:solidFill>
                <a:latin typeface="Arial MT"/>
                <a:cs typeface="Arial MT"/>
              </a:rPr>
              <a:t>accuracy</a:t>
            </a:r>
            <a:r>
              <a:rPr sz="800" spc="-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A1A1A"/>
                </a:solidFill>
                <a:latin typeface="Arial MT"/>
                <a:cs typeface="Arial MT"/>
              </a:rPr>
              <a:t>by</a:t>
            </a:r>
            <a:r>
              <a:rPr sz="800" spc="-3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leveraging complex</a:t>
            </a:r>
            <a:r>
              <a:rPr sz="800" spc="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A1A1A"/>
                </a:solidFill>
                <a:latin typeface="Arial MT"/>
                <a:cs typeface="Arial MT"/>
              </a:rPr>
              <a:t>data</a:t>
            </a:r>
            <a:r>
              <a:rPr sz="800" spc="-2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spc="-25" dirty="0">
                <a:solidFill>
                  <a:srgbClr val="161616"/>
                </a:solidFill>
                <a:latin typeface="Arial MT"/>
                <a:cs typeface="Arial MT"/>
              </a:rPr>
              <a:t>analysis</a:t>
            </a:r>
            <a:r>
              <a:rPr sz="80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techniques.</a:t>
            </a:r>
            <a:endParaRPr sz="8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39692" y="1765807"/>
            <a:ext cx="4813300" cy="368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60" dirty="0">
                <a:solidFill>
                  <a:srgbClr val="181818"/>
                </a:solidFill>
                <a:latin typeface="Times New Roman"/>
                <a:cs typeface="Times New Roman"/>
              </a:rPr>
              <a:t>Processes</a:t>
            </a:r>
            <a:r>
              <a:rPr sz="900" spc="2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00" dirty="0">
                <a:solidFill>
                  <a:srgbClr val="181818"/>
                </a:solidFill>
                <a:latin typeface="Times New Roman"/>
                <a:cs typeface="Times New Roman"/>
              </a:rPr>
              <a:t>vast</a:t>
            </a:r>
            <a:r>
              <a:rPr sz="900" spc="1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00" spc="65" dirty="0">
                <a:solidFill>
                  <a:srgbClr val="181818"/>
                </a:solidFill>
                <a:latin typeface="Times New Roman"/>
                <a:cs typeface="Times New Roman"/>
              </a:rPr>
              <a:t>amounts</a:t>
            </a:r>
            <a:r>
              <a:rPr sz="900" spc="60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00" dirty="0">
                <a:solidFill>
                  <a:srgbClr val="1C1C1C"/>
                </a:solidFill>
                <a:latin typeface="Times New Roman"/>
                <a:cs typeface="Times New Roman"/>
              </a:rPr>
              <a:t>of</a:t>
            </a:r>
            <a:r>
              <a:rPr sz="900" spc="30" dirty="0">
                <a:solidFill>
                  <a:srgbClr val="1C1C1C"/>
                </a:solidFill>
                <a:latin typeface="Times New Roman"/>
                <a:cs typeface="Times New Roman"/>
              </a:rPr>
              <a:t> </a:t>
            </a:r>
            <a:r>
              <a:rPr sz="900" spc="50" dirty="0">
                <a:solidFill>
                  <a:srgbClr val="181818"/>
                </a:solidFill>
                <a:latin typeface="Times New Roman"/>
                <a:cs typeface="Times New Roman"/>
              </a:rPr>
              <a:t>data</a:t>
            </a:r>
            <a:endParaRPr sz="9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75"/>
              </a:spcBef>
            </a:pPr>
            <a:r>
              <a:rPr sz="700" spc="40" dirty="0">
                <a:solidFill>
                  <a:srgbClr val="1A1A1A"/>
                </a:solidFill>
                <a:latin typeface="Arial MT"/>
                <a:cs typeface="Arial MT"/>
              </a:rPr>
              <a:t>These</a:t>
            </a:r>
            <a:r>
              <a:rPr sz="700" spc="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40" dirty="0">
                <a:solidFill>
                  <a:srgbClr val="333333"/>
                </a:solidFill>
                <a:latin typeface="Arial MT"/>
                <a:cs typeface="Arial MT"/>
              </a:rPr>
              <a:t>al</a:t>
            </a:r>
            <a:r>
              <a:rPr sz="700" spc="40" dirty="0">
                <a:solidFill>
                  <a:srgbClr val="1A1A1A"/>
                </a:solidFill>
                <a:latin typeface="Arial MT"/>
                <a:cs typeface="Arial MT"/>
              </a:rPr>
              <a:t>go</a:t>
            </a:r>
            <a:r>
              <a:rPr sz="700" spc="40" dirty="0">
                <a:solidFill>
                  <a:srgbClr val="181818"/>
                </a:solidFill>
                <a:latin typeface="Arial MT"/>
                <a:cs typeface="Arial MT"/>
              </a:rPr>
              <a:t>rithms</a:t>
            </a:r>
            <a:r>
              <a:rPr sz="700" spc="1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700" spc="40" dirty="0">
                <a:solidFill>
                  <a:srgbClr val="181818"/>
                </a:solidFill>
                <a:latin typeface="Arial MT"/>
                <a:cs typeface="Arial MT"/>
              </a:rPr>
              <a:t>process</a:t>
            </a:r>
            <a:r>
              <a:rPr sz="700" spc="4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700" spc="40" dirty="0">
                <a:solidFill>
                  <a:srgbClr val="1A1A1A"/>
                </a:solidFill>
                <a:latin typeface="Arial MT"/>
                <a:cs typeface="Arial MT"/>
              </a:rPr>
              <a:t>vast</a:t>
            </a:r>
            <a:r>
              <a:rPr sz="700" spc="1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40" dirty="0">
                <a:solidFill>
                  <a:srgbClr val="1A1A1A"/>
                </a:solidFill>
                <a:latin typeface="Arial MT"/>
                <a:cs typeface="Arial MT"/>
              </a:rPr>
              <a:t>a</a:t>
            </a:r>
            <a:r>
              <a:rPr sz="700" spc="40" dirty="0">
                <a:solidFill>
                  <a:srgbClr val="181818"/>
                </a:solidFill>
                <a:latin typeface="Arial MT"/>
                <a:cs typeface="Arial MT"/>
              </a:rPr>
              <a:t>mounts</a:t>
            </a:r>
            <a:r>
              <a:rPr sz="700" spc="3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700" spc="40" dirty="0">
                <a:solidFill>
                  <a:srgbClr val="181818"/>
                </a:solidFill>
                <a:latin typeface="Arial MT"/>
                <a:cs typeface="Arial MT"/>
              </a:rPr>
              <a:t>of</a:t>
            </a:r>
            <a:r>
              <a:rPr sz="700" spc="9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700" spc="50" dirty="0">
                <a:solidFill>
                  <a:srgbClr val="161616"/>
                </a:solidFill>
                <a:latin typeface="Arial MT"/>
                <a:cs typeface="Arial MT"/>
              </a:rPr>
              <a:t>data</a:t>
            </a:r>
            <a:r>
              <a:rPr sz="700" spc="1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700" spc="40" dirty="0">
                <a:solidFill>
                  <a:srgbClr val="1C1C1C"/>
                </a:solidFill>
                <a:latin typeface="Arial MT"/>
                <a:cs typeface="Arial MT"/>
              </a:rPr>
              <a:t>to</a:t>
            </a:r>
            <a:r>
              <a:rPr sz="700" spc="15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700" spc="40" dirty="0">
                <a:solidFill>
                  <a:srgbClr val="181818"/>
                </a:solidFill>
                <a:latin typeface="Arial MT"/>
                <a:cs typeface="Arial MT"/>
              </a:rPr>
              <a:t>identify</a:t>
            </a:r>
            <a:r>
              <a:rPr sz="700" spc="1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700" spc="40" dirty="0">
                <a:solidFill>
                  <a:srgbClr val="1A1A1A"/>
                </a:solidFill>
                <a:latin typeface="Arial MT"/>
                <a:cs typeface="Arial MT"/>
              </a:rPr>
              <a:t>patterns</a:t>
            </a:r>
            <a:r>
              <a:rPr sz="700" spc="2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60" dirty="0">
                <a:solidFill>
                  <a:srgbClr val="1A1A1A"/>
                </a:solidFill>
                <a:latin typeface="Arial MT"/>
                <a:cs typeface="Arial MT"/>
              </a:rPr>
              <a:t>that</a:t>
            </a:r>
            <a:r>
              <a:rPr sz="700" spc="2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40" dirty="0">
                <a:solidFill>
                  <a:srgbClr val="1A1A1A"/>
                </a:solidFill>
                <a:latin typeface="Arial MT"/>
                <a:cs typeface="Arial MT"/>
              </a:rPr>
              <a:t>traditio</a:t>
            </a:r>
            <a:r>
              <a:rPr sz="700" spc="-11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30" dirty="0">
                <a:solidFill>
                  <a:srgbClr val="1A1A1A"/>
                </a:solidFill>
                <a:latin typeface="Arial MT"/>
                <a:cs typeface="Arial MT"/>
              </a:rPr>
              <a:t>no</a:t>
            </a:r>
            <a:r>
              <a:rPr sz="700" spc="30" dirty="0">
                <a:solidFill>
                  <a:srgbClr val="232323"/>
                </a:solidFill>
                <a:latin typeface="Arial MT"/>
                <a:cs typeface="Arial MT"/>
              </a:rPr>
              <a:t>I</a:t>
            </a:r>
            <a:r>
              <a:rPr sz="700" spc="10" dirty="0">
                <a:solidFill>
                  <a:srgbClr val="232323"/>
                </a:solidFill>
                <a:latin typeface="Arial MT"/>
                <a:cs typeface="Arial MT"/>
              </a:rPr>
              <a:t> </a:t>
            </a:r>
            <a:r>
              <a:rPr sz="700" spc="40" dirty="0">
                <a:solidFill>
                  <a:srgbClr val="1C1C1C"/>
                </a:solidFill>
                <a:latin typeface="Arial MT"/>
                <a:cs typeface="Arial MT"/>
              </a:rPr>
              <a:t>m</a:t>
            </a:r>
            <a:r>
              <a:rPr sz="700" spc="40" dirty="0">
                <a:solidFill>
                  <a:srgbClr val="181818"/>
                </a:solidFill>
                <a:latin typeface="Arial MT"/>
                <a:cs typeface="Arial MT"/>
              </a:rPr>
              <a:t>ethods</a:t>
            </a:r>
            <a:r>
              <a:rPr sz="700" spc="8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700" spc="30" dirty="0">
                <a:solidFill>
                  <a:srgbClr val="1A1A1A"/>
                </a:solidFill>
                <a:latin typeface="Arial MT"/>
                <a:cs typeface="Arial MT"/>
              </a:rPr>
              <a:t>mig</a:t>
            </a:r>
            <a:r>
              <a:rPr sz="700" spc="-13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40" dirty="0">
                <a:solidFill>
                  <a:srgbClr val="1A1A1A"/>
                </a:solidFill>
                <a:latin typeface="Arial MT"/>
                <a:cs typeface="Arial MT"/>
              </a:rPr>
              <a:t>ht</a:t>
            </a:r>
            <a:r>
              <a:rPr sz="700" spc="4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-10" dirty="0">
                <a:solidFill>
                  <a:srgbClr val="181818"/>
                </a:solidFill>
                <a:latin typeface="Arial MT"/>
                <a:cs typeface="Arial MT"/>
              </a:rPr>
              <a:t>overlook.</a:t>
            </a:r>
            <a:endParaRPr sz="7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36724" y="2445257"/>
            <a:ext cx="4479290" cy="3740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50" spc="50" dirty="0">
                <a:solidFill>
                  <a:srgbClr val="161616"/>
                </a:solidFill>
                <a:latin typeface="Times New Roman"/>
                <a:cs typeface="Times New Roman"/>
              </a:rPr>
              <a:t>Popular</a:t>
            </a:r>
            <a:r>
              <a:rPr sz="950" spc="145" dirty="0">
                <a:solidFill>
                  <a:srgbClr val="161616"/>
                </a:solidFill>
                <a:latin typeface="Times New Roman"/>
                <a:cs typeface="Times New Roman"/>
              </a:rPr>
              <a:t> </a:t>
            </a:r>
            <a:r>
              <a:rPr sz="950" dirty="0">
                <a:solidFill>
                  <a:srgbClr val="181818"/>
                </a:solidFill>
                <a:latin typeface="Times New Roman"/>
                <a:cs typeface="Times New Roman"/>
              </a:rPr>
              <a:t>models</a:t>
            </a:r>
            <a:r>
              <a:rPr sz="950" spc="5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50" spc="-20" dirty="0">
                <a:solidFill>
                  <a:srgbClr val="181818"/>
                </a:solidFill>
                <a:latin typeface="Times New Roman"/>
                <a:cs typeface="Times New Roman"/>
              </a:rPr>
              <a:t>used</a:t>
            </a:r>
            <a:endParaRPr sz="950">
              <a:latin typeface="Times New Roman"/>
              <a:cs typeface="Times New Roman"/>
            </a:endParaRPr>
          </a:p>
          <a:p>
            <a:pPr marL="15875">
              <a:lnSpc>
                <a:spcPct val="100000"/>
              </a:lnSpc>
              <a:spcBef>
                <a:spcPts val="640"/>
              </a:spcBef>
            </a:pPr>
            <a:r>
              <a:rPr sz="800" spc="-20" dirty="0">
                <a:solidFill>
                  <a:srgbClr val="181818"/>
                </a:solidFill>
                <a:latin typeface="Arial MT"/>
                <a:cs typeface="Arial MT"/>
              </a:rPr>
              <a:t>Neural</a:t>
            </a:r>
            <a:r>
              <a:rPr sz="800" spc="-4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networks</a:t>
            </a:r>
            <a:r>
              <a:rPr sz="800" spc="-2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A1A1A"/>
                </a:solidFill>
                <a:latin typeface="Arial MT"/>
                <a:cs typeface="Arial MT"/>
              </a:rPr>
              <a:t>and</a:t>
            </a:r>
            <a:r>
              <a:rPr sz="800" spc="-3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support</a:t>
            </a:r>
            <a:r>
              <a:rPr sz="800" spc="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vector</a:t>
            </a:r>
            <a:r>
              <a:rPr sz="800" spc="2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25" dirty="0">
                <a:solidFill>
                  <a:srgbClr val="181818"/>
                </a:solidFill>
                <a:latin typeface="Arial MT"/>
                <a:cs typeface="Arial MT"/>
              </a:rPr>
              <a:t>machines</a:t>
            </a:r>
            <a:r>
              <a:rPr sz="800" spc="1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are</a:t>
            </a:r>
            <a:r>
              <a:rPr sz="800" spc="-4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C1C1C"/>
                </a:solidFill>
                <a:latin typeface="Arial MT"/>
                <a:cs typeface="Arial MT"/>
              </a:rPr>
              <a:t>popular</a:t>
            </a:r>
            <a:r>
              <a:rPr sz="800" spc="35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800" spc="-20" dirty="0">
                <a:solidFill>
                  <a:srgbClr val="1A1A1A"/>
                </a:solidFill>
                <a:latin typeface="Arial MT"/>
                <a:cs typeface="Arial MT"/>
              </a:rPr>
              <a:t>models</a:t>
            </a:r>
            <a:r>
              <a:rPr sz="800" spc="-1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spc="-20" dirty="0">
                <a:solidFill>
                  <a:srgbClr val="181818"/>
                </a:solidFill>
                <a:latin typeface="Arial MT"/>
                <a:cs typeface="Arial MT"/>
              </a:rPr>
              <a:t>employed</a:t>
            </a:r>
            <a:r>
              <a:rPr sz="800" spc="1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35" dirty="0">
                <a:solidFill>
                  <a:srgbClr val="1C1C1C"/>
                </a:solidFill>
                <a:latin typeface="Arial MT"/>
                <a:cs typeface="Arial MT"/>
              </a:rPr>
              <a:t>in</a:t>
            </a:r>
            <a:r>
              <a:rPr sz="800" spc="-25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A1A1A"/>
                </a:solidFill>
                <a:latin typeface="Arial MT"/>
                <a:cs typeface="Arial MT"/>
              </a:rPr>
              <a:t>currency</a:t>
            </a:r>
            <a:r>
              <a:rPr sz="800" spc="1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forecasting.</a:t>
            </a:r>
            <a:endParaRPr sz="80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36830" y="3131311"/>
            <a:ext cx="4827905" cy="365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70" dirty="0">
                <a:solidFill>
                  <a:srgbClr val="181818"/>
                </a:solidFill>
                <a:latin typeface="Times New Roman"/>
                <a:cs typeface="Times New Roman"/>
              </a:rPr>
              <a:t>Predicts</a:t>
            </a:r>
            <a:r>
              <a:rPr sz="900" spc="1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00" spc="70" dirty="0">
                <a:solidFill>
                  <a:srgbClr val="181818"/>
                </a:solidFill>
                <a:latin typeface="Times New Roman"/>
                <a:cs typeface="Times New Roman"/>
              </a:rPr>
              <a:t>currency</a:t>
            </a:r>
            <a:r>
              <a:rPr sz="900" spc="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00" spc="50" dirty="0">
                <a:solidFill>
                  <a:srgbClr val="1A1A1A"/>
                </a:solidFill>
                <a:latin typeface="Times New Roman"/>
                <a:cs typeface="Times New Roman"/>
              </a:rPr>
              <a:t>rates</a:t>
            </a:r>
            <a:endParaRPr sz="900">
              <a:latin typeface="Times New Roman"/>
              <a:cs typeface="Times New Roman"/>
            </a:endParaRPr>
          </a:p>
          <a:p>
            <a:pPr marL="14604">
              <a:lnSpc>
                <a:spcPct val="100000"/>
              </a:lnSpc>
              <a:spcBef>
                <a:spcPts val="750"/>
              </a:spcBef>
            </a:pPr>
            <a:r>
              <a:rPr sz="700" spc="75" dirty="0">
                <a:solidFill>
                  <a:srgbClr val="181818"/>
                </a:solidFill>
                <a:latin typeface="Times New Roman"/>
                <a:cs typeface="Times New Roman"/>
              </a:rPr>
              <a:t>These</a:t>
            </a:r>
            <a:r>
              <a:rPr sz="700" spc="14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A1A1A"/>
                </a:solidFill>
                <a:latin typeface="Times New Roman"/>
                <a:cs typeface="Times New Roman"/>
              </a:rPr>
              <a:t>mod</a:t>
            </a:r>
            <a:r>
              <a:rPr sz="700" dirty="0">
                <a:solidFill>
                  <a:srgbClr val="181818"/>
                </a:solidFill>
                <a:latin typeface="Times New Roman"/>
                <a:cs typeface="Times New Roman"/>
              </a:rPr>
              <a:t>eds</a:t>
            </a:r>
            <a:r>
              <a:rPr sz="700" spc="110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A1A1A"/>
                </a:solidFill>
                <a:latin typeface="Times New Roman"/>
                <a:cs typeface="Times New Roman"/>
              </a:rPr>
              <a:t>are</a:t>
            </a:r>
            <a:r>
              <a:rPr sz="700" spc="204" dirty="0">
                <a:solidFill>
                  <a:srgbClr val="1A1A1A"/>
                </a:solidFill>
                <a:latin typeface="Times New Roman"/>
                <a:cs typeface="Times New Roman"/>
              </a:rPr>
              <a:t>  </a:t>
            </a:r>
            <a:r>
              <a:rPr sz="700" dirty="0">
                <a:solidFill>
                  <a:srgbClr val="181818"/>
                </a:solidFill>
                <a:latin typeface="Times New Roman"/>
                <a:cs typeface="Times New Roman"/>
              </a:rPr>
              <a:t>specifJcal</a:t>
            </a:r>
            <a:r>
              <a:rPr sz="700" spc="50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700" spc="-35" dirty="0">
                <a:solidFill>
                  <a:srgbClr val="1A1A1A"/>
                </a:solidFill>
                <a:latin typeface="Times New Roman"/>
                <a:cs typeface="Times New Roman"/>
              </a:rPr>
              <a:t>Iy</a:t>
            </a:r>
            <a:r>
              <a:rPr sz="700" spc="100" dirty="0">
                <a:solidFill>
                  <a:srgbClr val="1A1A1A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C1C1C"/>
                </a:solidFill>
                <a:latin typeface="Times New Roman"/>
                <a:cs typeface="Times New Roman"/>
              </a:rPr>
              <a:t>d</a:t>
            </a:r>
            <a:r>
              <a:rPr sz="700" spc="-45" dirty="0">
                <a:solidFill>
                  <a:srgbClr val="1C1C1C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C1C1C"/>
                </a:solidFill>
                <a:latin typeface="Times New Roman"/>
                <a:cs typeface="Times New Roman"/>
              </a:rPr>
              <a:t>esig</a:t>
            </a:r>
            <a:r>
              <a:rPr sz="700" spc="-20" dirty="0">
                <a:solidFill>
                  <a:srgbClr val="1C1C1C"/>
                </a:solidFill>
                <a:latin typeface="Times New Roman"/>
                <a:cs typeface="Times New Roman"/>
              </a:rPr>
              <a:t> </a:t>
            </a:r>
            <a:r>
              <a:rPr sz="700" spc="50" dirty="0">
                <a:solidFill>
                  <a:srgbClr val="181818"/>
                </a:solidFill>
                <a:latin typeface="Times New Roman"/>
                <a:cs typeface="Times New Roman"/>
              </a:rPr>
              <a:t>ned</a:t>
            </a:r>
            <a:r>
              <a:rPr sz="700" spc="200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A1A1A"/>
                </a:solidFill>
                <a:latin typeface="Times New Roman"/>
                <a:cs typeface="Times New Roman"/>
              </a:rPr>
              <a:t>to</a:t>
            </a:r>
            <a:r>
              <a:rPr sz="700" spc="235" dirty="0">
                <a:solidFill>
                  <a:srgbClr val="1A1A1A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343434"/>
                </a:solidFill>
                <a:latin typeface="Times New Roman"/>
                <a:cs typeface="Times New Roman"/>
              </a:rPr>
              <a:t>p</a:t>
            </a:r>
            <a:r>
              <a:rPr sz="700" spc="-45" dirty="0">
                <a:solidFill>
                  <a:srgbClr val="343434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81818"/>
                </a:solidFill>
                <a:latin typeface="Times New Roman"/>
                <a:cs typeface="Times New Roman"/>
              </a:rPr>
              <a:t>redict</a:t>
            </a:r>
            <a:r>
              <a:rPr sz="700" spc="170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700" spc="55" dirty="0">
                <a:solidFill>
                  <a:srgbClr val="181818"/>
                </a:solidFill>
                <a:latin typeface="Times New Roman"/>
                <a:cs typeface="Times New Roman"/>
              </a:rPr>
              <a:t>curre</a:t>
            </a:r>
            <a:r>
              <a:rPr sz="700" spc="-2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700" spc="75" dirty="0">
                <a:solidFill>
                  <a:srgbClr val="181818"/>
                </a:solidFill>
                <a:latin typeface="Times New Roman"/>
                <a:cs typeface="Times New Roman"/>
              </a:rPr>
              <a:t>ncy</a:t>
            </a:r>
            <a:r>
              <a:rPr sz="700" spc="40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700" spc="70" dirty="0">
                <a:solidFill>
                  <a:srgbClr val="1A1A1A"/>
                </a:solidFill>
                <a:latin typeface="Times New Roman"/>
                <a:cs typeface="Times New Roman"/>
              </a:rPr>
              <a:t>rates</a:t>
            </a:r>
            <a:r>
              <a:rPr sz="700" spc="170" dirty="0">
                <a:solidFill>
                  <a:srgbClr val="1A1A1A"/>
                </a:solidFill>
                <a:latin typeface="Times New Roman"/>
                <a:cs typeface="Times New Roman"/>
              </a:rPr>
              <a:t> </a:t>
            </a:r>
            <a:r>
              <a:rPr sz="700" spc="85" dirty="0">
                <a:solidFill>
                  <a:srgbClr val="1C1C1C"/>
                </a:solidFill>
                <a:latin typeface="Times New Roman"/>
                <a:cs typeface="Times New Roman"/>
              </a:rPr>
              <a:t>bo</a:t>
            </a:r>
            <a:r>
              <a:rPr sz="700" spc="85" dirty="0">
                <a:solidFill>
                  <a:srgbClr val="161616"/>
                </a:solidFill>
                <a:latin typeface="Times New Roman"/>
                <a:cs typeface="Times New Roman"/>
              </a:rPr>
              <a:t>sed</a:t>
            </a:r>
            <a:r>
              <a:rPr sz="700" spc="50" dirty="0">
                <a:solidFill>
                  <a:srgbClr val="161616"/>
                </a:solidFill>
                <a:latin typeface="Times New Roman"/>
                <a:cs typeface="Times New Roman"/>
              </a:rPr>
              <a:t> </a:t>
            </a:r>
            <a:r>
              <a:rPr sz="700" spc="100" dirty="0">
                <a:solidFill>
                  <a:srgbClr val="1A1A1A"/>
                </a:solidFill>
                <a:latin typeface="Times New Roman"/>
                <a:cs typeface="Times New Roman"/>
              </a:rPr>
              <a:t>on</a:t>
            </a:r>
            <a:r>
              <a:rPr sz="700" spc="110" dirty="0">
                <a:solidFill>
                  <a:srgbClr val="1A1A1A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A1A1A"/>
                </a:solidFill>
                <a:latin typeface="Times New Roman"/>
                <a:cs typeface="Times New Roman"/>
              </a:rPr>
              <a:t>historical</a:t>
            </a:r>
            <a:r>
              <a:rPr sz="700" spc="195" dirty="0">
                <a:solidFill>
                  <a:srgbClr val="1A1A1A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F1F1F"/>
                </a:solidFill>
                <a:latin typeface="Times New Roman"/>
                <a:cs typeface="Times New Roman"/>
              </a:rPr>
              <a:t>d</a:t>
            </a:r>
            <a:r>
              <a:rPr sz="700" spc="-40" dirty="0">
                <a:solidFill>
                  <a:srgbClr val="1F1F1F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A1A1A"/>
                </a:solidFill>
                <a:latin typeface="Times New Roman"/>
                <a:cs typeface="Times New Roman"/>
              </a:rPr>
              <a:t>ato</a:t>
            </a:r>
            <a:r>
              <a:rPr sz="700" spc="420" dirty="0">
                <a:solidFill>
                  <a:srgbClr val="1A1A1A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C1C1C"/>
                </a:solidFill>
                <a:latin typeface="Times New Roman"/>
                <a:cs typeface="Times New Roman"/>
              </a:rPr>
              <a:t>a</a:t>
            </a:r>
            <a:r>
              <a:rPr sz="700" spc="50" dirty="0">
                <a:solidFill>
                  <a:srgbClr val="1C1C1C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81818"/>
                </a:solidFill>
                <a:latin typeface="Times New Roman"/>
                <a:cs typeface="Times New Roman"/>
              </a:rPr>
              <a:t>nd</a:t>
            </a:r>
            <a:r>
              <a:rPr sz="700" spc="260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A1A1A"/>
                </a:solidFill>
                <a:latin typeface="Times New Roman"/>
                <a:cs typeface="Times New Roman"/>
              </a:rPr>
              <a:t>mo</a:t>
            </a:r>
            <a:r>
              <a:rPr sz="700" spc="40" dirty="0">
                <a:solidFill>
                  <a:srgbClr val="1A1A1A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1A1A1A"/>
                </a:solidFill>
                <a:latin typeface="Times New Roman"/>
                <a:cs typeface="Times New Roman"/>
              </a:rPr>
              <a:t>rket</a:t>
            </a:r>
            <a:r>
              <a:rPr sz="700" spc="130" dirty="0">
                <a:solidFill>
                  <a:srgbClr val="1A1A1A"/>
                </a:solidFill>
                <a:latin typeface="Times New Roman"/>
                <a:cs typeface="Times New Roman"/>
              </a:rPr>
              <a:t> </a:t>
            </a:r>
            <a:r>
              <a:rPr sz="700" spc="65" dirty="0">
                <a:solidFill>
                  <a:srgbClr val="1A1A1A"/>
                </a:solidFill>
                <a:latin typeface="Times New Roman"/>
                <a:cs typeface="Times New Roman"/>
              </a:rPr>
              <a:t>trends.</a:t>
            </a:r>
            <a:endParaRPr sz="7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37786" y="3807714"/>
            <a:ext cx="4658360" cy="3727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50" dirty="0">
                <a:solidFill>
                  <a:srgbClr val="181818"/>
                </a:solidFill>
                <a:latin typeface="Times New Roman"/>
                <a:cs typeface="Times New Roman"/>
              </a:rPr>
              <a:t>Adapts</a:t>
            </a:r>
            <a:r>
              <a:rPr sz="950" spc="3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50" dirty="0">
                <a:solidFill>
                  <a:srgbClr val="181818"/>
                </a:solidFill>
                <a:latin typeface="Times New Roman"/>
                <a:cs typeface="Times New Roman"/>
              </a:rPr>
              <a:t>to</a:t>
            </a:r>
            <a:r>
              <a:rPr sz="950" spc="70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50" dirty="0">
                <a:solidFill>
                  <a:srgbClr val="1A1A1A"/>
                </a:solidFill>
                <a:latin typeface="Times New Roman"/>
                <a:cs typeface="Times New Roman"/>
              </a:rPr>
              <a:t>new</a:t>
            </a:r>
            <a:r>
              <a:rPr sz="950" spc="15" dirty="0">
                <a:solidFill>
                  <a:srgbClr val="1A1A1A"/>
                </a:solidFill>
                <a:latin typeface="Times New Roman"/>
                <a:cs typeface="Times New Roman"/>
              </a:rPr>
              <a:t> </a:t>
            </a:r>
            <a:r>
              <a:rPr sz="950" spc="30" dirty="0">
                <a:solidFill>
                  <a:srgbClr val="181818"/>
                </a:solidFill>
                <a:latin typeface="Times New Roman"/>
                <a:cs typeface="Times New Roman"/>
              </a:rPr>
              <a:t>data</a:t>
            </a:r>
            <a:endParaRPr sz="950">
              <a:latin typeface="Times New Roman"/>
              <a:cs typeface="Times New Roman"/>
            </a:endParaRPr>
          </a:p>
          <a:p>
            <a:pPr marL="15240">
              <a:lnSpc>
                <a:spcPct val="100000"/>
              </a:lnSpc>
              <a:spcBef>
                <a:spcPts val="690"/>
              </a:spcBef>
            </a:pPr>
            <a:r>
              <a:rPr sz="750" dirty="0">
                <a:solidFill>
                  <a:srgbClr val="161616"/>
                </a:solidFill>
                <a:latin typeface="Arial MT"/>
                <a:cs typeface="Arial MT"/>
              </a:rPr>
              <a:t>Machine</a:t>
            </a:r>
            <a:r>
              <a:rPr sz="750" spc="12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81818"/>
                </a:solidFill>
                <a:latin typeface="Arial MT"/>
                <a:cs typeface="Arial MT"/>
              </a:rPr>
              <a:t>learning</a:t>
            </a:r>
            <a:r>
              <a:rPr sz="750" spc="12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A1A1A"/>
                </a:solidFill>
                <a:latin typeface="Arial MT"/>
                <a:cs typeface="Arial MT"/>
              </a:rPr>
              <a:t>models</a:t>
            </a:r>
            <a:r>
              <a:rPr sz="750" spc="114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C1C1C"/>
                </a:solidFill>
                <a:latin typeface="Arial MT"/>
                <a:cs typeface="Arial MT"/>
              </a:rPr>
              <a:t>adopt</a:t>
            </a:r>
            <a:r>
              <a:rPr sz="750" spc="130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D1D1D"/>
                </a:solidFill>
                <a:latin typeface="Arial MT"/>
                <a:cs typeface="Arial MT"/>
              </a:rPr>
              <a:t>to</a:t>
            </a:r>
            <a:r>
              <a:rPr sz="750" spc="100" dirty="0">
                <a:solidFill>
                  <a:srgbClr val="1D1D1D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C1C1C"/>
                </a:solidFill>
                <a:latin typeface="Arial MT"/>
                <a:cs typeface="Arial MT"/>
              </a:rPr>
              <a:t>new</a:t>
            </a:r>
            <a:r>
              <a:rPr sz="750" spc="135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A1A1A"/>
                </a:solidFill>
                <a:latin typeface="Arial MT"/>
                <a:cs typeface="Arial MT"/>
              </a:rPr>
              <a:t>data,</a:t>
            </a:r>
            <a:r>
              <a:rPr sz="750" spc="6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A1A1A"/>
                </a:solidFill>
                <a:latin typeface="Arial MT"/>
                <a:cs typeface="Arial MT"/>
              </a:rPr>
              <a:t>continuously</a:t>
            </a:r>
            <a:r>
              <a:rPr sz="750" spc="24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81818"/>
                </a:solidFill>
                <a:latin typeface="Arial MT"/>
                <a:cs typeface="Arial MT"/>
              </a:rPr>
              <a:t>improving</a:t>
            </a:r>
            <a:r>
              <a:rPr sz="750" spc="13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A1A1A"/>
                </a:solidFill>
                <a:latin typeface="Arial MT"/>
                <a:cs typeface="Arial MT"/>
              </a:rPr>
              <a:t>their</a:t>
            </a:r>
            <a:r>
              <a:rPr sz="750" spc="20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A1A1A"/>
                </a:solidFill>
                <a:latin typeface="Arial MT"/>
                <a:cs typeface="Arial MT"/>
              </a:rPr>
              <a:t>prediction</a:t>
            </a:r>
            <a:r>
              <a:rPr sz="750" spc="14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A1A1A"/>
                </a:solidFill>
                <a:latin typeface="Arial MT"/>
                <a:cs typeface="Arial MT"/>
              </a:rPr>
              <a:t>reliability</a:t>
            </a:r>
            <a:r>
              <a:rPr sz="750" spc="18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50" dirty="0">
                <a:solidFill>
                  <a:srgbClr val="1A1A1A"/>
                </a:solidFill>
                <a:latin typeface="Arial MT"/>
                <a:cs typeface="Arial MT"/>
              </a:rPr>
              <a:t>over</a:t>
            </a:r>
            <a:r>
              <a:rPr sz="750" spc="12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50" spc="-10" dirty="0">
                <a:solidFill>
                  <a:srgbClr val="181818"/>
                </a:solidFill>
                <a:latin typeface="Arial MT"/>
                <a:cs typeface="Arial MT"/>
              </a:rPr>
              <a:t>time.</a:t>
            </a:r>
            <a:endParaRPr sz="7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21"/>
          <p:cNvSpPr txBox="1"/>
          <p:nvPr/>
        </p:nvSpPr>
        <p:spPr>
          <a:xfrm>
            <a:off x="5617562" y="3470147"/>
            <a:ext cx="9715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50" dirty="0">
                <a:solidFill>
                  <a:srgbClr val="7CD1D6"/>
                </a:solidFill>
                <a:latin typeface="Times New Roman"/>
                <a:cs typeface="Times New Roman"/>
              </a:rPr>
              <a:t>D</a:t>
            </a:r>
            <a:endParaRPr sz="8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689415" y="361035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25" dirty="0">
                <a:solidFill>
                  <a:srgbClr val="7CD1D6"/>
                </a:solidFill>
                <a:latin typeface="Times New Roman"/>
                <a:cs typeface="Times New Roman"/>
              </a:rPr>
              <a:t>'s</a:t>
            </a:r>
            <a:endParaRPr sz="800">
              <a:latin typeface="Times New Roman"/>
              <a:cs typeface="Times New Roman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D572891-C7D8-D326-E611-0B7B7A849A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800" y="-42530"/>
            <a:ext cx="8154444" cy="46145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64E4D-2DBB-A679-045E-6DC74199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" y="182499"/>
            <a:ext cx="7874000" cy="46101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58F87-3814-2470-5E02-7F5D19F02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CFC84F-2833-ABBB-6E95-6673FCDD6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078289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727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EC94C5C9-20D2-0201-DCF7-B4015B759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E2C87B-45C6-9497-E104-0A20C7108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100"/>
            <a:ext cx="8127999" cy="4608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14"/>
          <p:cNvSpPr txBox="1"/>
          <p:nvPr/>
        </p:nvSpPr>
        <p:spPr>
          <a:xfrm>
            <a:off x="6721192" y="4226814"/>
            <a:ext cx="374650" cy="124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•n</a:t>
            </a:r>
            <a:r>
              <a:rPr sz="650" spc="-15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 </a:t>
            </a:r>
            <a:r>
              <a:rPr sz="650" spc="-9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ed</a:t>
            </a:r>
            <a:r>
              <a:rPr sz="650" spc="-5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 </a:t>
            </a:r>
            <a:r>
              <a:rPr sz="65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u</a:t>
            </a:r>
            <a:r>
              <a:rPr sz="650" spc="3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 </a:t>
            </a:r>
            <a:r>
              <a:rPr sz="650" spc="-25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ins</a:t>
            </a:r>
            <a:endParaRPr sz="650">
              <a:latin typeface="Arial MT"/>
              <a:cs typeface="Arial M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686675" y="3429000"/>
            <a:ext cx="644525" cy="11285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" spc="20" dirty="0" err="1">
                <a:solidFill>
                  <a:srgbClr val="FFFFFF"/>
                </a:solidFill>
                <a:latin typeface="Arial MT"/>
                <a:cs typeface="Arial MT"/>
              </a:rPr>
              <a:t>presentti</a:t>
            </a:r>
            <a:endParaRPr sz="650" dirty="0">
              <a:latin typeface="Arial MT"/>
              <a:cs typeface="Arial M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B5EF08C-D4B4-D1A1-26F1-7C554E24C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92" y="0"/>
            <a:ext cx="7055015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/>
          <p:nvPr/>
        </p:nvSpPr>
        <p:spPr>
          <a:xfrm>
            <a:off x="6613333" y="4194047"/>
            <a:ext cx="1350645" cy="210820"/>
          </a:xfrm>
          <a:prstGeom prst="rect">
            <a:avLst/>
          </a:prstGeom>
          <a:solidFill>
            <a:srgbClr val="E4FBE9"/>
          </a:solidFill>
        </p:spPr>
        <p:txBody>
          <a:bodyPr vert="horz" wrap="square" lIns="0" tIns="4826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380"/>
              </a:spcBef>
              <a:tabLst>
                <a:tab pos="393700" algn="l"/>
                <a:tab pos="664845" algn="l"/>
                <a:tab pos="1043940" algn="l"/>
              </a:tabLst>
            </a:pPr>
            <a:r>
              <a:rPr sz="600" spc="-25" dirty="0">
                <a:solidFill>
                  <a:srgbClr val="EDEDED"/>
                </a:solidFill>
                <a:latin typeface="Arial MT"/>
                <a:cs typeface="Arial MT"/>
                <a:hlinkClick r:id="rId2"/>
              </a:rPr>
              <a:t>Cre</a:t>
            </a:r>
            <a:r>
              <a:rPr sz="600" spc="55" dirty="0">
                <a:solidFill>
                  <a:srgbClr val="EDEDED"/>
                </a:solidFill>
                <a:latin typeface="Arial MT"/>
                <a:cs typeface="Arial MT"/>
                <a:hlinkClick r:id="rId2"/>
              </a:rPr>
              <a:t> </a:t>
            </a:r>
            <a:r>
              <a:rPr sz="600" spc="-25" dirty="0">
                <a:solidFill>
                  <a:srgbClr val="DBDBDB"/>
                </a:solidFill>
                <a:latin typeface="Arial MT"/>
                <a:cs typeface="Arial MT"/>
                <a:hlinkClick r:id="rId2"/>
              </a:rPr>
              <a:t>te</a:t>
            </a:r>
            <a:r>
              <a:rPr sz="600" dirty="0">
                <a:solidFill>
                  <a:srgbClr val="DBDBDB"/>
                </a:solidFill>
                <a:latin typeface="Arial MT"/>
                <a:cs typeface="Arial MT"/>
                <a:hlinkClick r:id="rId2"/>
              </a:rPr>
              <a:t>	</a:t>
            </a:r>
            <a:r>
              <a:rPr sz="600" spc="-50" dirty="0">
                <a:solidFill>
                  <a:srgbClr val="BABABA"/>
                </a:solidFill>
                <a:latin typeface="Arial MT"/>
                <a:cs typeface="Arial MT"/>
                <a:hlinkClick r:id="rId2"/>
              </a:rPr>
              <a:t>n</a:t>
            </a:r>
            <a:r>
              <a:rPr sz="600" dirty="0">
                <a:solidFill>
                  <a:srgbClr val="BABABA"/>
                </a:solidFill>
                <a:latin typeface="Arial MT"/>
                <a:cs typeface="Arial MT"/>
                <a:hlinkClick r:id="rId2"/>
              </a:rPr>
              <a:t>	</a:t>
            </a:r>
            <a:r>
              <a:rPr sz="600" spc="-5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p</a:t>
            </a:r>
            <a:r>
              <a:rPr sz="60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	I</a:t>
            </a:r>
            <a:r>
              <a:rPr sz="600" spc="25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 </a:t>
            </a:r>
            <a:r>
              <a:rPr sz="600" spc="-5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n</a:t>
            </a:r>
            <a:endParaRPr sz="600">
              <a:latin typeface="Arial MT"/>
              <a:cs typeface="Arial MT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0" y="182499"/>
            <a:ext cx="8128000" cy="434093"/>
          </a:xfrm>
          <a:prstGeom prst="rect">
            <a:avLst/>
          </a:prstGeom>
        </p:spPr>
        <p:txBody>
          <a:bodyPr vert="horz" wrap="square" lIns="0" tIns="13271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45"/>
              </a:spcBef>
            </a:pPr>
            <a:endParaRPr spc="55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B62A315-E0E6-DBA3-6B99-486003CF38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652"/>
            <a:ext cx="8128000" cy="451069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80190" y="1066800"/>
            <a:ext cx="1810285" cy="1414272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22666" y="1063752"/>
            <a:ext cx="2285714" cy="204825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866667" y="1164336"/>
            <a:ext cx="1499428" cy="1319783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133405" y="2579623"/>
            <a:ext cx="76009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65" dirty="0">
                <a:solidFill>
                  <a:srgbClr val="181818"/>
                </a:solidFill>
                <a:latin typeface="Times New Roman"/>
                <a:cs typeface="Times New Roman"/>
              </a:rPr>
              <a:t>Interest</a:t>
            </a:r>
            <a:r>
              <a:rPr sz="900" spc="-1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00" spc="40" dirty="0">
                <a:solidFill>
                  <a:srgbClr val="1A1A1A"/>
                </a:solidFill>
                <a:latin typeface="Times New Roman"/>
                <a:cs typeface="Times New Roman"/>
              </a:rPr>
              <a:t>Rates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366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894"/>
              </a:spcBef>
            </a:pPr>
            <a:r>
              <a:rPr sz="1900" spc="110" dirty="0"/>
              <a:t>Fundamental</a:t>
            </a:r>
            <a:r>
              <a:rPr sz="1900" spc="114" dirty="0"/>
              <a:t> </a:t>
            </a:r>
            <a:r>
              <a:rPr sz="1900" dirty="0">
                <a:solidFill>
                  <a:srgbClr val="181818"/>
                </a:solidFill>
              </a:rPr>
              <a:t>Analysis</a:t>
            </a:r>
            <a:r>
              <a:rPr sz="1900" spc="85" dirty="0">
                <a:solidFill>
                  <a:srgbClr val="181818"/>
                </a:solidFill>
              </a:rPr>
              <a:t> </a:t>
            </a:r>
            <a:r>
              <a:rPr sz="1900" spc="80" dirty="0"/>
              <a:t>Techniques</a:t>
            </a:r>
            <a:endParaRPr sz="1900"/>
          </a:p>
          <a:p>
            <a:pPr marL="2540" algn="ctr">
              <a:lnSpc>
                <a:spcPct val="100000"/>
              </a:lnSpc>
              <a:spcBef>
                <a:spcPts val="395"/>
              </a:spcBef>
            </a:pPr>
            <a:r>
              <a:rPr sz="950" dirty="0">
                <a:solidFill>
                  <a:srgbClr val="6D6D6D"/>
                </a:solidFill>
              </a:rPr>
              <a:t>Understanding</a:t>
            </a:r>
            <a:r>
              <a:rPr sz="950" spc="285" dirty="0">
                <a:solidFill>
                  <a:srgbClr val="6D6D6D"/>
                </a:solidFill>
              </a:rPr>
              <a:t> </a:t>
            </a:r>
            <a:r>
              <a:rPr sz="950" spc="-40" dirty="0">
                <a:solidFill>
                  <a:srgbClr val="707070"/>
                </a:solidFill>
              </a:rPr>
              <a:t>Key</a:t>
            </a:r>
            <a:r>
              <a:rPr sz="950" spc="160" dirty="0">
                <a:solidFill>
                  <a:srgbClr val="707070"/>
                </a:solidFill>
              </a:rPr>
              <a:t> </a:t>
            </a:r>
            <a:r>
              <a:rPr sz="950" dirty="0">
                <a:solidFill>
                  <a:srgbClr val="6E6E6E"/>
                </a:solidFill>
              </a:rPr>
              <a:t>Indicators</a:t>
            </a:r>
            <a:r>
              <a:rPr sz="950" spc="75" dirty="0">
                <a:solidFill>
                  <a:srgbClr val="6E6E6E"/>
                </a:solidFill>
              </a:rPr>
              <a:t> </a:t>
            </a:r>
            <a:r>
              <a:rPr sz="950" dirty="0">
                <a:solidFill>
                  <a:srgbClr val="707070"/>
                </a:solidFill>
              </a:rPr>
              <a:t>for</a:t>
            </a:r>
            <a:r>
              <a:rPr sz="950" spc="85" dirty="0">
                <a:solidFill>
                  <a:srgbClr val="707070"/>
                </a:solidFill>
              </a:rPr>
              <a:t> </a:t>
            </a:r>
            <a:r>
              <a:rPr sz="950" dirty="0">
                <a:solidFill>
                  <a:srgbClr val="6B6B6B"/>
                </a:solidFill>
              </a:rPr>
              <a:t>Currency</a:t>
            </a:r>
            <a:r>
              <a:rPr sz="950" spc="235" dirty="0">
                <a:solidFill>
                  <a:srgbClr val="6B6B6B"/>
                </a:solidFill>
              </a:rPr>
              <a:t> </a:t>
            </a:r>
            <a:r>
              <a:rPr sz="950" spc="-10" dirty="0">
                <a:solidFill>
                  <a:srgbClr val="6D6D6D"/>
                </a:solidFill>
              </a:rPr>
              <a:t>Forecasting</a:t>
            </a:r>
            <a:endParaRPr sz="950"/>
          </a:p>
        </p:txBody>
      </p:sp>
      <p:sp>
        <p:nvSpPr>
          <p:cNvPr id="8" name="object 8"/>
          <p:cNvSpPr txBox="1"/>
          <p:nvPr/>
        </p:nvSpPr>
        <p:spPr>
          <a:xfrm>
            <a:off x="515546" y="2802636"/>
            <a:ext cx="1998345" cy="3181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4629" marR="5080" indent="-202565">
              <a:lnSpc>
                <a:spcPct val="120000"/>
              </a:lnSpc>
              <a:spcBef>
                <a:spcPts val="100"/>
              </a:spcBef>
            </a:pP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Higher</a:t>
            </a:r>
            <a:r>
              <a:rPr sz="800" spc="4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interest</a:t>
            </a:r>
            <a:r>
              <a:rPr sz="800" spc="3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rates</a:t>
            </a:r>
            <a:r>
              <a:rPr sz="800" spc="-3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typically</a:t>
            </a:r>
            <a:r>
              <a:rPr sz="800" spc="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attract</a:t>
            </a:r>
            <a:r>
              <a:rPr sz="800" spc="1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foreign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capitol,</a:t>
            </a:r>
            <a:r>
              <a:rPr sz="800" spc="-4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strengthening</a:t>
            </a:r>
            <a:r>
              <a:rPr sz="800" spc="2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C1C1C"/>
                </a:solidFill>
                <a:latin typeface="Arial MT"/>
                <a:cs typeface="Arial MT"/>
              </a:rPr>
              <a:t>the</a:t>
            </a:r>
            <a:r>
              <a:rPr sz="800" spc="-50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currency.</a:t>
            </a:r>
            <a:endParaRPr sz="8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60429" y="3207258"/>
            <a:ext cx="2216785" cy="538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950" spc="20" dirty="0">
                <a:solidFill>
                  <a:srgbClr val="181818"/>
                </a:solidFill>
                <a:latin typeface="Times New Roman"/>
                <a:cs typeface="Times New Roman"/>
              </a:rPr>
              <a:t>Inflation</a:t>
            </a:r>
            <a:r>
              <a:rPr sz="950" spc="150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50" spc="-10" dirty="0">
                <a:solidFill>
                  <a:srgbClr val="181818"/>
                </a:solidFill>
                <a:latin typeface="Times New Roman"/>
                <a:cs typeface="Times New Roman"/>
              </a:rPr>
              <a:t>Rates</a:t>
            </a:r>
            <a:endParaRPr sz="950">
              <a:latin typeface="Times New Roman"/>
              <a:cs typeface="Times New Roman"/>
            </a:endParaRPr>
          </a:p>
          <a:p>
            <a:pPr marL="12065" marR="5080" algn="ctr">
              <a:lnSpc>
                <a:spcPct val="114999"/>
              </a:lnSpc>
              <a:spcBef>
                <a:spcPts val="690"/>
              </a:spcBef>
            </a:pPr>
            <a:r>
              <a:rPr sz="800" spc="-40" dirty="0">
                <a:solidFill>
                  <a:srgbClr val="181818"/>
                </a:solidFill>
                <a:latin typeface="Arial MT"/>
                <a:cs typeface="Arial MT"/>
              </a:rPr>
              <a:t>Low</a:t>
            </a:r>
            <a:r>
              <a:rPr sz="800" spc="-2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A1A1A"/>
                </a:solidFill>
                <a:latin typeface="Arial MT"/>
                <a:cs typeface="Arial MT"/>
              </a:rPr>
              <a:t>inflation</a:t>
            </a:r>
            <a:r>
              <a:rPr sz="800" spc="-5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A1A1A"/>
                </a:solidFill>
                <a:latin typeface="Arial MT"/>
                <a:cs typeface="Arial MT"/>
              </a:rPr>
              <a:t>rates</a:t>
            </a:r>
            <a:r>
              <a:rPr sz="800" spc="-4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spc="-20" dirty="0">
                <a:solidFill>
                  <a:srgbClr val="161616"/>
                </a:solidFill>
                <a:latin typeface="Arial MT"/>
                <a:cs typeface="Arial MT"/>
              </a:rPr>
              <a:t>con</a:t>
            </a:r>
            <a:r>
              <a:rPr sz="800" spc="-4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00" spc="-20" dirty="0">
                <a:solidFill>
                  <a:srgbClr val="181818"/>
                </a:solidFill>
                <a:latin typeface="Arial MT"/>
                <a:cs typeface="Arial MT"/>
              </a:rPr>
              <a:t>increase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A1A1A"/>
                </a:solidFill>
                <a:latin typeface="Arial MT"/>
                <a:cs typeface="Arial MT"/>
              </a:rPr>
              <a:t>currency</a:t>
            </a:r>
            <a:r>
              <a:rPr sz="800" spc="2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spc="-25" dirty="0">
                <a:solidFill>
                  <a:srgbClr val="181818"/>
                </a:solidFill>
                <a:latin typeface="Arial MT"/>
                <a:cs typeface="Arial MT"/>
              </a:rPr>
              <a:t>value</a:t>
            </a:r>
            <a:r>
              <a:rPr sz="800" spc="-3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25" dirty="0">
                <a:solidFill>
                  <a:srgbClr val="1A1A1A"/>
                </a:solidFill>
                <a:latin typeface="Arial MT"/>
                <a:cs typeface="Arial MT"/>
              </a:rPr>
              <a:t>as</a:t>
            </a:r>
            <a:r>
              <a:rPr sz="800" spc="-2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spc="-20" dirty="0">
                <a:solidFill>
                  <a:srgbClr val="181818"/>
                </a:solidFill>
                <a:latin typeface="Arial MT"/>
                <a:cs typeface="Arial MT"/>
              </a:rPr>
              <a:t>purchasing</a:t>
            </a:r>
            <a:r>
              <a:rPr sz="800" spc="1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A1A1A"/>
                </a:solidFill>
                <a:latin typeface="Arial MT"/>
                <a:cs typeface="Arial MT"/>
              </a:rPr>
              <a:t>power</a:t>
            </a:r>
            <a:r>
              <a:rPr sz="800" spc="-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rises.</a:t>
            </a:r>
            <a:endParaRPr sz="8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193401" y="2579623"/>
            <a:ext cx="84328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30" dirty="0">
                <a:solidFill>
                  <a:srgbClr val="181818"/>
                </a:solidFill>
                <a:latin typeface="Times New Roman"/>
                <a:cs typeface="Times New Roman"/>
              </a:rPr>
              <a:t>Political</a:t>
            </a:r>
            <a:r>
              <a:rPr sz="900" spc="7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00" spc="-10" dirty="0">
                <a:solidFill>
                  <a:srgbClr val="161616"/>
                </a:solidFill>
                <a:latin typeface="Times New Roman"/>
                <a:cs typeface="Times New Roman"/>
              </a:rPr>
              <a:t>Events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516985" y="2802636"/>
            <a:ext cx="2190115" cy="318135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90"/>
              </a:spcBef>
            </a:pPr>
            <a:r>
              <a:rPr sz="800" spc="-20" dirty="0">
                <a:solidFill>
                  <a:srgbClr val="161616"/>
                </a:solidFill>
                <a:latin typeface="Arial MT"/>
                <a:cs typeface="Arial MT"/>
              </a:rPr>
              <a:t>Political</a:t>
            </a:r>
            <a:r>
              <a:rPr sz="800" spc="2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stability</a:t>
            </a:r>
            <a:r>
              <a:rPr sz="800" spc="3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A1A1A"/>
                </a:solidFill>
                <a:latin typeface="Arial MT"/>
                <a:cs typeface="Arial MT"/>
              </a:rPr>
              <a:t>and</a:t>
            </a:r>
            <a:r>
              <a:rPr sz="800" spc="-3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favorable</a:t>
            </a:r>
            <a:r>
              <a:rPr sz="800" spc="1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25" dirty="0">
                <a:solidFill>
                  <a:srgbClr val="161616"/>
                </a:solidFill>
                <a:latin typeface="Arial MT"/>
                <a:cs typeface="Arial MT"/>
              </a:rPr>
              <a:t>policies</a:t>
            </a:r>
            <a:r>
              <a:rPr sz="80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00" spc="-20" dirty="0">
                <a:solidFill>
                  <a:srgbClr val="161616"/>
                </a:solidFill>
                <a:latin typeface="Arial MT"/>
                <a:cs typeface="Arial MT"/>
              </a:rPr>
              <a:t>con</a:t>
            </a:r>
            <a:r>
              <a:rPr sz="800" spc="-45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61616"/>
                </a:solidFill>
                <a:latin typeface="Arial MT"/>
                <a:cs typeface="Arial MT"/>
              </a:rPr>
              <a:t>boost</a:t>
            </a:r>
            <a:endParaRPr sz="800">
              <a:latin typeface="Arial MT"/>
              <a:cs typeface="Arial MT"/>
            </a:endParaRPr>
          </a:p>
          <a:p>
            <a:pPr marL="7620" algn="ctr">
              <a:lnSpc>
                <a:spcPct val="100000"/>
              </a:lnSpc>
              <a:spcBef>
                <a:spcPts val="190"/>
              </a:spcBef>
            </a:pPr>
            <a:r>
              <a:rPr sz="800" dirty="0">
                <a:solidFill>
                  <a:srgbClr val="161616"/>
                </a:solidFill>
                <a:latin typeface="Times New Roman"/>
                <a:cs typeface="Times New Roman"/>
              </a:rPr>
              <a:t>investor</a:t>
            </a:r>
            <a:r>
              <a:rPr sz="800" spc="170" dirty="0">
                <a:solidFill>
                  <a:srgbClr val="161616"/>
                </a:solidFill>
                <a:latin typeface="Times New Roman"/>
                <a:cs typeface="Times New Roman"/>
              </a:rPr>
              <a:t> </a:t>
            </a:r>
            <a:r>
              <a:rPr sz="800" dirty="0">
                <a:solidFill>
                  <a:srgbClr val="181818"/>
                </a:solidFill>
                <a:latin typeface="Times New Roman"/>
                <a:cs typeface="Times New Roman"/>
              </a:rPr>
              <a:t>confidence</a:t>
            </a:r>
            <a:r>
              <a:rPr sz="800" spc="18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800" dirty="0">
                <a:solidFill>
                  <a:srgbClr val="1A1A1A"/>
                </a:solidFill>
                <a:latin typeface="Times New Roman"/>
                <a:cs typeface="Times New Roman"/>
              </a:rPr>
              <a:t>and</a:t>
            </a:r>
            <a:r>
              <a:rPr sz="800" spc="245" dirty="0">
                <a:solidFill>
                  <a:srgbClr val="1A1A1A"/>
                </a:solidFill>
                <a:latin typeface="Times New Roman"/>
                <a:cs typeface="Times New Roman"/>
              </a:rPr>
              <a:t> </a:t>
            </a:r>
            <a:r>
              <a:rPr sz="800" dirty="0">
                <a:solidFill>
                  <a:srgbClr val="181818"/>
                </a:solidFill>
                <a:latin typeface="Times New Roman"/>
                <a:cs typeface="Times New Roman"/>
              </a:rPr>
              <a:t>currency</a:t>
            </a:r>
            <a:r>
              <a:rPr sz="800" spc="210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800" dirty="0">
                <a:solidFill>
                  <a:srgbClr val="181818"/>
                </a:solidFill>
                <a:latin typeface="Times New Roman"/>
                <a:cs typeface="Times New Roman"/>
              </a:rPr>
              <a:t>va</a:t>
            </a:r>
            <a:r>
              <a:rPr sz="800" spc="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800" spc="-20" dirty="0">
                <a:solidFill>
                  <a:srgbClr val="181818"/>
                </a:solidFill>
                <a:latin typeface="Times New Roman"/>
                <a:cs typeface="Times New Roman"/>
              </a:rPr>
              <a:t>lue.</a:t>
            </a:r>
            <a:endParaRPr sz="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571" y="1060703"/>
            <a:ext cx="7466666" cy="241401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3664" rIns="0" bIns="0" rtlCol="0">
            <a:spAutoFit/>
          </a:bodyPr>
          <a:lstStyle/>
          <a:p>
            <a:pPr marL="6350" algn="ctr">
              <a:lnSpc>
                <a:spcPct val="100000"/>
              </a:lnSpc>
              <a:spcBef>
                <a:spcPts val="894"/>
              </a:spcBef>
            </a:pPr>
            <a:r>
              <a:rPr sz="1900" spc="70" dirty="0">
                <a:solidFill>
                  <a:srgbClr val="181818"/>
                </a:solidFill>
              </a:rPr>
              <a:t>Technical</a:t>
            </a:r>
            <a:r>
              <a:rPr sz="1900" spc="25" dirty="0">
                <a:solidFill>
                  <a:srgbClr val="181818"/>
                </a:solidFill>
              </a:rPr>
              <a:t> </a:t>
            </a:r>
            <a:r>
              <a:rPr sz="1900" dirty="0">
                <a:solidFill>
                  <a:srgbClr val="181818"/>
                </a:solidFill>
              </a:rPr>
              <a:t>Analysis</a:t>
            </a:r>
            <a:r>
              <a:rPr sz="1900" spc="5" dirty="0">
                <a:solidFill>
                  <a:srgbClr val="181818"/>
                </a:solidFill>
              </a:rPr>
              <a:t> </a:t>
            </a:r>
            <a:r>
              <a:rPr sz="1900" dirty="0">
                <a:solidFill>
                  <a:srgbClr val="1C1C1C"/>
                </a:solidFill>
              </a:rPr>
              <a:t>in</a:t>
            </a:r>
            <a:r>
              <a:rPr sz="1900" spc="155" dirty="0">
                <a:solidFill>
                  <a:srgbClr val="1C1C1C"/>
                </a:solidFill>
              </a:rPr>
              <a:t> </a:t>
            </a:r>
            <a:r>
              <a:rPr sz="1900" spc="85" dirty="0">
                <a:solidFill>
                  <a:srgbClr val="181818"/>
                </a:solidFill>
              </a:rPr>
              <a:t>Forex</a:t>
            </a:r>
            <a:endParaRPr sz="1900"/>
          </a:p>
          <a:p>
            <a:pPr marL="6350" marR="4445" algn="ctr">
              <a:lnSpc>
                <a:spcPct val="100000"/>
              </a:lnSpc>
              <a:spcBef>
                <a:spcPts val="395"/>
              </a:spcBef>
            </a:pPr>
            <a:r>
              <a:rPr sz="950" spc="-20" dirty="0">
                <a:solidFill>
                  <a:srgbClr val="6E6E6E"/>
                </a:solidFill>
                <a:latin typeface="Arial MT"/>
                <a:cs typeface="Arial MT"/>
              </a:rPr>
              <a:t>Utilizing</a:t>
            </a:r>
            <a:r>
              <a:rPr sz="950" spc="50" dirty="0">
                <a:solidFill>
                  <a:srgbClr val="6E6E6E"/>
                </a:solidFill>
                <a:latin typeface="Arial MT"/>
                <a:cs typeface="Arial MT"/>
              </a:rPr>
              <a:t> </a:t>
            </a:r>
            <a:r>
              <a:rPr sz="950" spc="-75" dirty="0">
                <a:solidFill>
                  <a:srgbClr val="707070"/>
                </a:solidFill>
                <a:latin typeface="Arial MT"/>
                <a:cs typeface="Arial MT"/>
              </a:rPr>
              <a:t>Key</a:t>
            </a:r>
            <a:r>
              <a:rPr sz="950" spc="15" dirty="0">
                <a:solidFill>
                  <a:srgbClr val="707070"/>
                </a:solidFill>
                <a:latin typeface="Arial MT"/>
                <a:cs typeface="Arial MT"/>
              </a:rPr>
              <a:t> </a:t>
            </a:r>
            <a:r>
              <a:rPr sz="950" spc="-60" dirty="0">
                <a:solidFill>
                  <a:srgbClr val="6E6E6E"/>
                </a:solidFill>
                <a:latin typeface="Arial MT"/>
                <a:cs typeface="Arial MT"/>
              </a:rPr>
              <a:t>Tools</a:t>
            </a:r>
            <a:r>
              <a:rPr sz="950" spc="45" dirty="0">
                <a:solidFill>
                  <a:srgbClr val="6E6E6E"/>
                </a:solidFill>
                <a:latin typeface="Arial MT"/>
                <a:cs typeface="Arial MT"/>
              </a:rPr>
              <a:t> </a:t>
            </a:r>
            <a:r>
              <a:rPr sz="950" dirty="0">
                <a:solidFill>
                  <a:srgbClr val="707070"/>
                </a:solidFill>
                <a:latin typeface="Arial MT"/>
                <a:cs typeface="Arial MT"/>
              </a:rPr>
              <a:t>for</a:t>
            </a:r>
            <a:r>
              <a:rPr sz="950" spc="20" dirty="0">
                <a:solidFill>
                  <a:srgbClr val="707070"/>
                </a:solidFill>
                <a:latin typeface="Arial MT"/>
                <a:cs typeface="Arial MT"/>
              </a:rPr>
              <a:t> </a:t>
            </a:r>
            <a:r>
              <a:rPr sz="950" dirty="0">
                <a:solidFill>
                  <a:srgbClr val="6E6E6E"/>
                </a:solidFill>
                <a:latin typeface="Arial MT"/>
                <a:cs typeface="Arial MT"/>
              </a:rPr>
              <a:t>Elective</a:t>
            </a:r>
            <a:r>
              <a:rPr sz="950" spc="45" dirty="0">
                <a:solidFill>
                  <a:srgbClr val="6E6E6E"/>
                </a:solidFill>
                <a:latin typeface="Arial MT"/>
                <a:cs typeface="Arial MT"/>
              </a:rPr>
              <a:t> </a:t>
            </a:r>
            <a:r>
              <a:rPr sz="950" spc="-20" dirty="0">
                <a:solidFill>
                  <a:srgbClr val="6D6D6D"/>
                </a:solidFill>
                <a:latin typeface="Arial MT"/>
                <a:cs typeface="Arial MT"/>
              </a:rPr>
              <a:t>Currency</a:t>
            </a:r>
            <a:r>
              <a:rPr sz="950" spc="100" dirty="0">
                <a:solidFill>
                  <a:srgbClr val="6D6D6D"/>
                </a:solidFill>
                <a:latin typeface="Arial MT"/>
                <a:cs typeface="Arial MT"/>
              </a:rPr>
              <a:t> </a:t>
            </a:r>
            <a:r>
              <a:rPr sz="950" spc="-10" dirty="0">
                <a:solidFill>
                  <a:srgbClr val="6D6D6D"/>
                </a:solidFill>
                <a:latin typeface="Arial MT"/>
                <a:cs typeface="Arial MT"/>
              </a:rPr>
              <a:t>Forecasting</a:t>
            </a:r>
            <a:endParaRPr sz="95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70853" y="3667505"/>
            <a:ext cx="2395855" cy="541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950" spc="20" dirty="0">
                <a:solidFill>
                  <a:srgbClr val="161616"/>
                </a:solidFill>
                <a:latin typeface="Times New Roman"/>
                <a:cs typeface="Times New Roman"/>
              </a:rPr>
              <a:t>Candlestick</a:t>
            </a:r>
            <a:r>
              <a:rPr sz="950" spc="130" dirty="0">
                <a:solidFill>
                  <a:srgbClr val="161616"/>
                </a:solidFill>
                <a:latin typeface="Times New Roman"/>
                <a:cs typeface="Times New Roman"/>
              </a:rPr>
              <a:t> </a:t>
            </a:r>
            <a:r>
              <a:rPr sz="950" spc="-10" dirty="0">
                <a:solidFill>
                  <a:srgbClr val="181818"/>
                </a:solidFill>
                <a:latin typeface="Times New Roman"/>
                <a:cs typeface="Times New Roman"/>
              </a:rPr>
              <a:t>Patterns</a:t>
            </a:r>
            <a:endParaRPr sz="950">
              <a:latin typeface="Times New Roman"/>
              <a:cs typeface="Times New Roman"/>
            </a:endParaRPr>
          </a:p>
          <a:p>
            <a:pPr marL="12065" marR="5080" algn="ctr">
              <a:lnSpc>
                <a:spcPct val="120000"/>
              </a:lnSpc>
              <a:spcBef>
                <a:spcPts val="615"/>
              </a:spcBef>
            </a:pPr>
            <a:r>
              <a:rPr sz="800" spc="-30" dirty="0">
                <a:solidFill>
                  <a:srgbClr val="1A1A1A"/>
                </a:solidFill>
                <a:latin typeface="Arial MT"/>
                <a:cs typeface="Arial MT"/>
              </a:rPr>
              <a:t>Visual</a:t>
            </a:r>
            <a:r>
              <a:rPr sz="800" spc="-1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representations</a:t>
            </a:r>
            <a:r>
              <a:rPr sz="800" spc="-7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A1A1A"/>
                </a:solidFill>
                <a:latin typeface="Arial MT"/>
                <a:cs typeface="Arial MT"/>
              </a:rPr>
              <a:t>of</a:t>
            </a:r>
            <a:r>
              <a:rPr sz="800" spc="-5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price</a:t>
            </a:r>
            <a:r>
              <a:rPr sz="800" spc="-3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20" dirty="0">
                <a:solidFill>
                  <a:srgbClr val="161616"/>
                </a:solidFill>
                <a:latin typeface="Arial MT"/>
                <a:cs typeface="Arial MT"/>
              </a:rPr>
              <a:t>movements,</a:t>
            </a:r>
            <a:r>
              <a:rPr sz="800" spc="3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indicating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market</a:t>
            </a:r>
            <a:r>
              <a:rPr sz="800" spc="-2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51515"/>
                </a:solidFill>
                <a:latin typeface="Arial MT"/>
                <a:cs typeface="Arial MT"/>
              </a:rPr>
              <a:t>sentiment.</a:t>
            </a:r>
            <a:endParaRPr sz="8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990737" y="3667505"/>
            <a:ext cx="2148840" cy="541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75" algn="ctr">
              <a:lnSpc>
                <a:spcPct val="100000"/>
              </a:lnSpc>
              <a:spcBef>
                <a:spcPts val="100"/>
              </a:spcBef>
            </a:pPr>
            <a:r>
              <a:rPr sz="950" spc="-10" dirty="0">
                <a:solidFill>
                  <a:srgbClr val="181818"/>
                </a:solidFill>
                <a:latin typeface="Times New Roman"/>
                <a:cs typeface="Times New Roman"/>
              </a:rPr>
              <a:t>MovingAverages</a:t>
            </a:r>
            <a:endParaRPr sz="950">
              <a:latin typeface="Times New Roman"/>
              <a:cs typeface="Times New Roman"/>
            </a:endParaRPr>
          </a:p>
          <a:p>
            <a:pPr marL="12700" marR="5080" algn="ctr">
              <a:lnSpc>
                <a:spcPct val="120000"/>
              </a:lnSpc>
              <a:spcBef>
                <a:spcPts val="615"/>
              </a:spcBef>
            </a:pPr>
            <a:r>
              <a:rPr sz="800" spc="-20" dirty="0">
                <a:solidFill>
                  <a:srgbClr val="181818"/>
                </a:solidFill>
                <a:latin typeface="Arial MT"/>
                <a:cs typeface="Arial MT"/>
              </a:rPr>
              <a:t>Smoothing</a:t>
            </a:r>
            <a:r>
              <a:rPr sz="800" spc="2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C1C1C"/>
                </a:solidFill>
                <a:latin typeface="Arial MT"/>
                <a:cs typeface="Arial MT"/>
              </a:rPr>
              <a:t>out</a:t>
            </a:r>
            <a:r>
              <a:rPr sz="800" spc="-25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A1A1A"/>
                </a:solidFill>
                <a:latin typeface="Arial MT"/>
                <a:cs typeface="Arial MT"/>
              </a:rPr>
              <a:t>price</a:t>
            </a:r>
            <a:r>
              <a:rPr sz="800" spc="-1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C1C1C"/>
                </a:solidFill>
                <a:latin typeface="Arial MT"/>
                <a:cs typeface="Arial MT"/>
              </a:rPr>
              <a:t>data</a:t>
            </a:r>
            <a:r>
              <a:rPr sz="800" spc="-10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D1D1D"/>
                </a:solidFill>
                <a:latin typeface="Arial MT"/>
                <a:cs typeface="Arial MT"/>
              </a:rPr>
              <a:t>to</a:t>
            </a:r>
            <a:r>
              <a:rPr sz="800" spc="-50" dirty="0">
                <a:solidFill>
                  <a:srgbClr val="1D1D1D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A1A1A"/>
                </a:solidFill>
                <a:latin typeface="Arial MT"/>
                <a:cs typeface="Arial MT"/>
              </a:rPr>
              <a:t>identify</a:t>
            </a:r>
            <a:r>
              <a:rPr sz="800" spc="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61616"/>
                </a:solidFill>
                <a:latin typeface="Arial MT"/>
                <a:cs typeface="Arial MT"/>
              </a:rPr>
              <a:t>trends</a:t>
            </a:r>
            <a:r>
              <a:rPr sz="80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00" spc="-20" dirty="0">
                <a:solidFill>
                  <a:srgbClr val="181818"/>
                </a:solidFill>
                <a:latin typeface="Arial MT"/>
                <a:cs typeface="Arial MT"/>
              </a:rPr>
              <a:t>over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specific</a:t>
            </a:r>
            <a:r>
              <a:rPr sz="800" spc="-4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1A1A1A"/>
                </a:solidFill>
                <a:latin typeface="Arial MT"/>
                <a:cs typeface="Arial MT"/>
              </a:rPr>
              <a:t>periods.</a:t>
            </a:r>
            <a:endParaRPr sz="8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64021" y="3664458"/>
            <a:ext cx="2196465" cy="5448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950" dirty="0">
                <a:solidFill>
                  <a:srgbClr val="181818"/>
                </a:solidFill>
                <a:latin typeface="Times New Roman"/>
                <a:cs typeface="Times New Roman"/>
              </a:rPr>
              <a:t>Relative</a:t>
            </a:r>
            <a:r>
              <a:rPr sz="950" spc="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50" spc="55" dirty="0">
                <a:solidFill>
                  <a:srgbClr val="181818"/>
                </a:solidFill>
                <a:latin typeface="Times New Roman"/>
                <a:cs typeface="Times New Roman"/>
              </a:rPr>
              <a:t>Strength</a:t>
            </a:r>
            <a:r>
              <a:rPr sz="950" spc="35" dirty="0">
                <a:solidFill>
                  <a:srgbClr val="181818"/>
                </a:solidFill>
                <a:latin typeface="Times New Roman"/>
                <a:cs typeface="Times New Roman"/>
              </a:rPr>
              <a:t> </a:t>
            </a:r>
            <a:r>
              <a:rPr sz="950" spc="-10" dirty="0">
                <a:solidFill>
                  <a:srgbClr val="1A1A1A"/>
                </a:solidFill>
                <a:latin typeface="Times New Roman"/>
                <a:cs typeface="Times New Roman"/>
              </a:rPr>
              <a:t>Index(RSI)</a:t>
            </a:r>
            <a:endParaRPr sz="95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830"/>
              </a:spcBef>
            </a:pPr>
            <a:r>
              <a:rPr sz="800" spc="-50" dirty="0">
                <a:solidFill>
                  <a:srgbClr val="1C1C1C"/>
                </a:solidFill>
                <a:latin typeface="Arial MT"/>
                <a:cs typeface="Arial MT"/>
              </a:rPr>
              <a:t>A </a:t>
            </a:r>
            <a:r>
              <a:rPr sz="800" spc="-10" dirty="0">
                <a:solidFill>
                  <a:srgbClr val="181818"/>
                </a:solidFill>
                <a:latin typeface="Arial MT"/>
                <a:cs typeface="Arial MT"/>
              </a:rPr>
              <a:t>momentum</a:t>
            </a:r>
            <a:r>
              <a:rPr sz="800" spc="-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81818"/>
                </a:solidFill>
                <a:latin typeface="Arial MT"/>
                <a:cs typeface="Arial MT"/>
              </a:rPr>
              <a:t>oscillator</a:t>
            </a:r>
            <a:r>
              <a:rPr sz="800" spc="1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800" spc="-20" dirty="0">
                <a:solidFill>
                  <a:srgbClr val="161616"/>
                </a:solidFill>
                <a:latin typeface="Arial MT"/>
                <a:cs typeface="Arial MT"/>
              </a:rPr>
              <a:t>measuring</a:t>
            </a:r>
            <a:r>
              <a:rPr sz="800" dirty="0">
                <a:solidFill>
                  <a:srgbClr val="161616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151515"/>
                </a:solidFill>
                <a:latin typeface="Arial MT"/>
                <a:cs typeface="Arial MT"/>
              </a:rPr>
              <a:t>the</a:t>
            </a:r>
            <a:r>
              <a:rPr sz="800" spc="-35" dirty="0">
                <a:solidFill>
                  <a:srgbClr val="151515"/>
                </a:solidFill>
                <a:latin typeface="Arial MT"/>
                <a:cs typeface="Arial MT"/>
              </a:rPr>
              <a:t> </a:t>
            </a:r>
            <a:r>
              <a:rPr sz="800" spc="-25" dirty="0">
                <a:solidFill>
                  <a:srgbClr val="181818"/>
                </a:solidFill>
                <a:latin typeface="Arial MT"/>
                <a:cs typeface="Arial MT"/>
              </a:rPr>
              <a:t>speed </a:t>
            </a:r>
            <a:r>
              <a:rPr sz="800" spc="-25" dirty="0">
                <a:solidFill>
                  <a:srgbClr val="161616"/>
                </a:solidFill>
                <a:latin typeface="Arial MT"/>
                <a:cs typeface="Arial MT"/>
              </a:rPr>
              <a:t>and</a:t>
            </a:r>
            <a:endParaRPr sz="800">
              <a:latin typeface="Arial MT"/>
              <a:cs typeface="Arial MT"/>
            </a:endParaRPr>
          </a:p>
          <a:p>
            <a:pPr marR="2540" algn="ctr">
              <a:lnSpc>
                <a:spcPct val="100000"/>
              </a:lnSpc>
              <a:spcBef>
                <a:spcPts val="195"/>
              </a:spcBef>
            </a:pPr>
            <a:r>
              <a:rPr sz="800" spc="20" dirty="0">
                <a:solidFill>
                  <a:srgbClr val="161616"/>
                </a:solidFill>
                <a:latin typeface="Times New Roman"/>
                <a:cs typeface="Times New Roman"/>
              </a:rPr>
              <a:t>change</a:t>
            </a:r>
            <a:r>
              <a:rPr sz="800" spc="40" dirty="0">
                <a:solidFill>
                  <a:srgbClr val="161616"/>
                </a:solidFill>
                <a:latin typeface="Times New Roman"/>
                <a:cs typeface="Times New Roman"/>
              </a:rPr>
              <a:t> </a:t>
            </a:r>
            <a:r>
              <a:rPr sz="800" spc="20" dirty="0">
                <a:solidFill>
                  <a:srgbClr val="161616"/>
                </a:solidFill>
                <a:latin typeface="Times New Roman"/>
                <a:cs typeface="Times New Roman"/>
              </a:rPr>
              <a:t>of</a:t>
            </a:r>
            <a:r>
              <a:rPr sz="800" spc="140" dirty="0">
                <a:solidFill>
                  <a:srgbClr val="161616"/>
                </a:solidFill>
                <a:latin typeface="Times New Roman"/>
                <a:cs typeface="Times New Roman"/>
              </a:rPr>
              <a:t> </a:t>
            </a:r>
            <a:r>
              <a:rPr sz="800" spc="20" dirty="0">
                <a:solidFill>
                  <a:srgbClr val="161616"/>
                </a:solidFill>
                <a:latin typeface="Times New Roman"/>
                <a:cs typeface="Times New Roman"/>
              </a:rPr>
              <a:t>price</a:t>
            </a:r>
            <a:r>
              <a:rPr sz="800" spc="85" dirty="0">
                <a:solidFill>
                  <a:srgbClr val="161616"/>
                </a:solidFill>
                <a:latin typeface="Times New Roman"/>
                <a:cs typeface="Times New Roman"/>
              </a:rPr>
              <a:t> </a:t>
            </a:r>
            <a:r>
              <a:rPr sz="800" spc="-10" dirty="0">
                <a:solidFill>
                  <a:srgbClr val="161616"/>
                </a:solidFill>
                <a:latin typeface="Times New Roman"/>
                <a:cs typeface="Times New Roman"/>
              </a:rPr>
              <a:t>movements.</a:t>
            </a:r>
            <a:endParaRPr sz="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7047" y="1295400"/>
            <a:ext cx="6680380" cy="69799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271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45"/>
              </a:spcBef>
            </a:pPr>
            <a:r>
              <a:rPr sz="1900" spc="70" dirty="0">
                <a:solidFill>
                  <a:srgbClr val="181818"/>
                </a:solidFill>
              </a:rPr>
              <a:t>Quantitative</a:t>
            </a:r>
            <a:r>
              <a:rPr sz="1900" spc="110" dirty="0">
                <a:solidFill>
                  <a:srgbClr val="181818"/>
                </a:solidFill>
              </a:rPr>
              <a:t> </a:t>
            </a:r>
            <a:r>
              <a:rPr sz="1900" spc="40" dirty="0"/>
              <a:t>Models</a:t>
            </a:r>
            <a:endParaRPr sz="1900"/>
          </a:p>
          <a:p>
            <a:pPr algn="ctr">
              <a:lnSpc>
                <a:spcPct val="100000"/>
              </a:lnSpc>
              <a:spcBef>
                <a:spcPts val="445"/>
              </a:spcBef>
            </a:pPr>
            <a:r>
              <a:rPr sz="900" dirty="0">
                <a:solidFill>
                  <a:srgbClr val="6E6E6E"/>
                </a:solidFill>
                <a:latin typeface="Arial MT"/>
                <a:cs typeface="Arial MT"/>
              </a:rPr>
              <a:t>Analyzing</a:t>
            </a:r>
            <a:r>
              <a:rPr sz="900" spc="120" dirty="0">
                <a:solidFill>
                  <a:srgbClr val="6E6E6E"/>
                </a:solidFill>
                <a:latin typeface="Arial MT"/>
                <a:cs typeface="Arial MT"/>
              </a:rPr>
              <a:t> </a:t>
            </a:r>
            <a:r>
              <a:rPr sz="900" dirty="0">
                <a:solidFill>
                  <a:srgbClr val="6E6E6E"/>
                </a:solidFill>
                <a:latin typeface="Arial MT"/>
                <a:cs typeface="Arial MT"/>
              </a:rPr>
              <a:t>currency</a:t>
            </a:r>
            <a:r>
              <a:rPr sz="900" spc="125" dirty="0">
                <a:solidFill>
                  <a:srgbClr val="6E6E6E"/>
                </a:solidFill>
                <a:latin typeface="Arial MT"/>
                <a:cs typeface="Arial MT"/>
              </a:rPr>
              <a:t> </a:t>
            </a:r>
            <a:r>
              <a:rPr sz="900" dirty="0">
                <a:solidFill>
                  <a:srgbClr val="6E6E6E"/>
                </a:solidFill>
                <a:latin typeface="Arial MT"/>
                <a:cs typeface="Arial MT"/>
              </a:rPr>
              <a:t>movements</a:t>
            </a:r>
            <a:r>
              <a:rPr sz="900" spc="135" dirty="0">
                <a:solidFill>
                  <a:srgbClr val="6E6E6E"/>
                </a:solidFill>
                <a:latin typeface="Arial MT"/>
                <a:cs typeface="Arial MT"/>
              </a:rPr>
              <a:t> </a:t>
            </a:r>
            <a:r>
              <a:rPr sz="900" dirty="0">
                <a:solidFill>
                  <a:srgbClr val="6D6D6D"/>
                </a:solidFill>
                <a:latin typeface="Arial MT"/>
                <a:cs typeface="Arial MT"/>
              </a:rPr>
              <a:t>throug</a:t>
            </a:r>
            <a:r>
              <a:rPr sz="900" spc="-145" dirty="0">
                <a:solidFill>
                  <a:srgbClr val="6D6D6D"/>
                </a:solidFill>
                <a:latin typeface="Arial MT"/>
                <a:cs typeface="Arial MT"/>
              </a:rPr>
              <a:t> </a:t>
            </a:r>
            <a:r>
              <a:rPr sz="900" spc="-40" dirty="0">
                <a:solidFill>
                  <a:srgbClr val="707070"/>
                </a:solidFill>
                <a:latin typeface="Arial MT"/>
                <a:cs typeface="Arial MT"/>
              </a:rPr>
              <a:t>h</a:t>
            </a:r>
            <a:r>
              <a:rPr sz="900" spc="5" dirty="0">
                <a:solidFill>
                  <a:srgbClr val="707070"/>
                </a:solidFill>
                <a:latin typeface="Arial MT"/>
                <a:cs typeface="Arial MT"/>
              </a:rPr>
              <a:t> </a:t>
            </a:r>
            <a:r>
              <a:rPr sz="900" dirty="0">
                <a:solidFill>
                  <a:srgbClr val="6E6E6E"/>
                </a:solidFill>
                <a:latin typeface="Arial MT"/>
                <a:cs typeface="Arial MT"/>
              </a:rPr>
              <a:t>mathematical</a:t>
            </a:r>
            <a:r>
              <a:rPr sz="900" spc="135" dirty="0">
                <a:solidFill>
                  <a:srgbClr val="6E6E6E"/>
                </a:solidFill>
                <a:latin typeface="Arial MT"/>
                <a:cs typeface="Arial MT"/>
              </a:rPr>
              <a:t> </a:t>
            </a:r>
            <a:r>
              <a:rPr sz="900" dirty="0">
                <a:solidFill>
                  <a:srgbClr val="6E6E6E"/>
                </a:solidFill>
                <a:latin typeface="Arial MT"/>
                <a:cs typeface="Arial MT"/>
              </a:rPr>
              <a:t>and</a:t>
            </a:r>
            <a:r>
              <a:rPr sz="900" spc="70" dirty="0">
                <a:solidFill>
                  <a:srgbClr val="6E6E6E"/>
                </a:solidFill>
                <a:latin typeface="Arial MT"/>
                <a:cs typeface="Arial MT"/>
              </a:rPr>
              <a:t> </a:t>
            </a:r>
            <a:r>
              <a:rPr sz="900" dirty="0">
                <a:solidFill>
                  <a:srgbClr val="6E6E6E"/>
                </a:solidFill>
                <a:latin typeface="Arial MT"/>
                <a:cs typeface="Arial MT"/>
              </a:rPr>
              <a:t>algorithmic</a:t>
            </a:r>
            <a:r>
              <a:rPr sz="900" spc="145" dirty="0">
                <a:solidFill>
                  <a:srgbClr val="6E6E6E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6E6E6E"/>
                </a:solidFill>
                <a:latin typeface="Arial MT"/>
                <a:cs typeface="Arial MT"/>
              </a:rPr>
              <a:t>frameworks</a:t>
            </a:r>
            <a:endParaRPr sz="9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03550" y="2242311"/>
            <a:ext cx="880744" cy="132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00" spc="10" dirty="0">
                <a:solidFill>
                  <a:srgbClr val="1A1A1A"/>
                </a:solidFill>
                <a:latin typeface="Arial MT"/>
                <a:cs typeface="Arial MT"/>
              </a:rPr>
              <a:t>Regressio</a:t>
            </a:r>
            <a:r>
              <a:rPr sz="700" spc="-9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10" dirty="0">
                <a:solidFill>
                  <a:srgbClr val="1C1C1C"/>
                </a:solidFill>
                <a:latin typeface="Arial MT"/>
                <a:cs typeface="Arial MT"/>
              </a:rPr>
              <a:t>n</a:t>
            </a:r>
            <a:r>
              <a:rPr sz="700" spc="70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700" spc="10" dirty="0">
                <a:solidFill>
                  <a:srgbClr val="181818"/>
                </a:solidFill>
                <a:latin typeface="Arial MT"/>
                <a:cs typeface="Arial MT"/>
              </a:rPr>
              <a:t>ana</a:t>
            </a:r>
            <a:r>
              <a:rPr sz="700" spc="-75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700" spc="-20" dirty="0">
                <a:solidFill>
                  <a:srgbClr val="181818"/>
                </a:solidFill>
                <a:latin typeface="Arial MT"/>
                <a:cs typeface="Arial MT"/>
              </a:rPr>
              <a:t>lysis</a:t>
            </a:r>
            <a:endParaRPr sz="7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82172" y="2882391"/>
            <a:ext cx="923925" cy="132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00" spc="20" dirty="0">
                <a:solidFill>
                  <a:srgbClr val="1A1A1A"/>
                </a:solidFill>
                <a:latin typeface="Arial MT"/>
                <a:cs typeface="Arial MT"/>
              </a:rPr>
              <a:t>Econometric</a:t>
            </a:r>
            <a:r>
              <a:rPr sz="700" spc="28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-10" dirty="0">
                <a:solidFill>
                  <a:srgbClr val="1C1C1C"/>
                </a:solidFill>
                <a:latin typeface="Arial MT"/>
                <a:cs typeface="Arial MT"/>
              </a:rPr>
              <a:t>models</a:t>
            </a:r>
            <a:endParaRPr sz="7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99279" y="3510026"/>
            <a:ext cx="1281430" cy="128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750" dirty="0">
                <a:solidFill>
                  <a:srgbClr val="181818"/>
                </a:solidFill>
                <a:latin typeface="Arial MT"/>
                <a:cs typeface="Arial MT"/>
              </a:rPr>
              <a:t>Arima And Prophet Model</a:t>
            </a:r>
            <a:endParaRPr sz="750" dirty="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853348" y="2242311"/>
            <a:ext cx="2709545" cy="132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00" dirty="0">
                <a:solidFill>
                  <a:srgbClr val="1A1A1A"/>
                </a:solidFill>
                <a:latin typeface="Arial MT"/>
                <a:cs typeface="Arial MT"/>
              </a:rPr>
              <a:t>Correlating</a:t>
            </a:r>
            <a:r>
              <a:rPr sz="700" spc="38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dirty="0">
                <a:solidFill>
                  <a:srgbClr val="181818"/>
                </a:solidFill>
                <a:latin typeface="Arial MT"/>
                <a:cs typeface="Arial MT"/>
              </a:rPr>
              <a:t>exc </a:t>
            </a:r>
            <a:r>
              <a:rPr sz="700" dirty="0">
                <a:solidFill>
                  <a:srgbClr val="1C1C1C"/>
                </a:solidFill>
                <a:latin typeface="Arial MT"/>
                <a:cs typeface="Arial MT"/>
              </a:rPr>
              <a:t>hange</a:t>
            </a:r>
            <a:r>
              <a:rPr sz="700" spc="275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700" dirty="0">
                <a:solidFill>
                  <a:srgbClr val="1C1C1C"/>
                </a:solidFill>
                <a:latin typeface="Arial MT"/>
                <a:cs typeface="Arial MT"/>
              </a:rPr>
              <a:t>rote</a:t>
            </a:r>
            <a:r>
              <a:rPr sz="700" spc="210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700" dirty="0">
                <a:solidFill>
                  <a:srgbClr val="1D1D1D"/>
                </a:solidFill>
                <a:latin typeface="Arial MT"/>
                <a:cs typeface="Arial MT"/>
              </a:rPr>
              <a:t>cho</a:t>
            </a:r>
            <a:r>
              <a:rPr sz="700" dirty="0">
                <a:solidFill>
                  <a:srgbClr val="1C1C1C"/>
                </a:solidFill>
                <a:latin typeface="Arial MT"/>
                <a:cs typeface="Arial MT"/>
              </a:rPr>
              <a:t>nges</a:t>
            </a:r>
            <a:r>
              <a:rPr sz="700" spc="285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700" dirty="0">
                <a:solidFill>
                  <a:srgbClr val="1C1C1C"/>
                </a:solidFill>
                <a:latin typeface="Arial MT"/>
                <a:cs typeface="Arial MT"/>
              </a:rPr>
              <a:t>with</a:t>
            </a:r>
            <a:r>
              <a:rPr sz="700" spc="180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700" dirty="0">
                <a:solidFill>
                  <a:srgbClr val="1A1A1A"/>
                </a:solidFill>
                <a:latin typeface="Arial MT"/>
                <a:cs typeface="Arial MT"/>
              </a:rPr>
              <a:t>economic</a:t>
            </a:r>
            <a:r>
              <a:rPr sz="700" spc="36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-10" dirty="0">
                <a:solidFill>
                  <a:srgbClr val="181818"/>
                </a:solidFill>
                <a:latin typeface="Arial MT"/>
                <a:cs typeface="Arial MT"/>
              </a:rPr>
              <a:t>indicators</a:t>
            </a:r>
            <a:endParaRPr sz="7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467430" y="2882391"/>
            <a:ext cx="1485265" cy="132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00" spc="10" dirty="0">
                <a:solidFill>
                  <a:srgbClr val="1C1C1C"/>
                </a:solidFill>
                <a:latin typeface="Arial MT"/>
                <a:cs typeface="Arial MT"/>
              </a:rPr>
              <a:t>Analyzing</a:t>
            </a:r>
            <a:r>
              <a:rPr sz="700" spc="215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700" spc="10" dirty="0">
                <a:solidFill>
                  <a:srgbClr val="1A1A1A"/>
                </a:solidFill>
                <a:latin typeface="Arial MT"/>
                <a:cs typeface="Arial MT"/>
              </a:rPr>
              <a:t>economic</a:t>
            </a:r>
            <a:r>
              <a:rPr sz="700" spc="27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-10" dirty="0">
                <a:solidFill>
                  <a:srgbClr val="1A1A1A"/>
                </a:solidFill>
                <a:latin typeface="Arial MT"/>
                <a:cs typeface="Arial MT"/>
              </a:rPr>
              <a:t>relationships</a:t>
            </a:r>
            <a:endParaRPr sz="7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067298" y="3516376"/>
            <a:ext cx="2286635" cy="132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00" dirty="0">
                <a:solidFill>
                  <a:srgbClr val="1A1A1A"/>
                </a:solidFill>
                <a:latin typeface="Arial MT"/>
                <a:cs typeface="Arial MT"/>
              </a:rPr>
              <a:t>Predicting</a:t>
            </a:r>
            <a:r>
              <a:rPr sz="700" spc="24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dirty="0">
                <a:solidFill>
                  <a:srgbClr val="1A1A1A"/>
                </a:solidFill>
                <a:latin typeface="Arial MT"/>
                <a:cs typeface="Arial MT"/>
              </a:rPr>
              <a:t>currency</a:t>
            </a:r>
            <a:r>
              <a:rPr sz="700" spc="355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dirty="0">
                <a:solidFill>
                  <a:srgbClr val="1A1A1A"/>
                </a:solidFill>
                <a:latin typeface="Arial MT"/>
                <a:cs typeface="Arial MT"/>
              </a:rPr>
              <a:t>trends</a:t>
            </a:r>
            <a:r>
              <a:rPr sz="700" spc="25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dirty="0">
                <a:solidFill>
                  <a:srgbClr val="181818"/>
                </a:solidFill>
                <a:latin typeface="Arial MT"/>
                <a:cs typeface="Arial MT"/>
              </a:rPr>
              <a:t>based</a:t>
            </a:r>
            <a:r>
              <a:rPr sz="700" spc="180" dirty="0">
                <a:solidFill>
                  <a:srgbClr val="181818"/>
                </a:solidFill>
                <a:latin typeface="Arial MT"/>
                <a:cs typeface="Arial MT"/>
              </a:rPr>
              <a:t> </a:t>
            </a:r>
            <a:r>
              <a:rPr sz="700" dirty="0">
                <a:solidFill>
                  <a:srgbClr val="1C1C1C"/>
                </a:solidFill>
                <a:latin typeface="Arial MT"/>
                <a:cs typeface="Arial MT"/>
              </a:rPr>
              <a:t>on</a:t>
            </a:r>
            <a:r>
              <a:rPr sz="700" spc="235" dirty="0">
                <a:solidFill>
                  <a:srgbClr val="1C1C1C"/>
                </a:solidFill>
                <a:latin typeface="Arial MT"/>
                <a:cs typeface="Arial MT"/>
              </a:rPr>
              <a:t> </a:t>
            </a:r>
            <a:r>
              <a:rPr sz="700" dirty="0">
                <a:solidFill>
                  <a:srgbClr val="1A1A1A"/>
                </a:solidFill>
                <a:latin typeface="Arial MT"/>
                <a:cs typeface="Arial MT"/>
              </a:rPr>
              <a:t>histo</a:t>
            </a:r>
            <a:r>
              <a:rPr sz="700" spc="6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dirty="0">
                <a:solidFill>
                  <a:srgbClr val="1A1A1A"/>
                </a:solidFill>
                <a:latin typeface="Arial MT"/>
                <a:cs typeface="Arial MT"/>
              </a:rPr>
              <a:t>ricaI</a:t>
            </a:r>
            <a:r>
              <a:rPr sz="700" spc="100" dirty="0">
                <a:solidFill>
                  <a:srgbClr val="1A1A1A"/>
                </a:solidFill>
                <a:latin typeface="Arial MT"/>
                <a:cs typeface="Arial MT"/>
              </a:rPr>
              <a:t> </a:t>
            </a:r>
            <a:r>
              <a:rPr sz="700" spc="35" dirty="0">
                <a:solidFill>
                  <a:srgbClr val="1A1A1A"/>
                </a:solidFill>
                <a:latin typeface="Arial MT"/>
                <a:cs typeface="Arial MT"/>
              </a:rPr>
              <a:t>data</a:t>
            </a:r>
            <a:endParaRPr sz="7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E83E2-EA1D-1BD1-2DEE-6C14FD2117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228600"/>
            <a:ext cx="6908800" cy="300082"/>
          </a:xfrm>
        </p:spPr>
        <p:txBody>
          <a:bodyPr/>
          <a:lstStyle/>
          <a:p>
            <a:r>
              <a:rPr lang="en-IN" dirty="0"/>
              <a:t>Models Used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0367BD-DB1D-DA8D-5B1A-387C2CC73F17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30200" y="762000"/>
            <a:ext cx="3225800" cy="3595856"/>
          </a:xfrm>
        </p:spPr>
        <p:txBody>
          <a:bodyPr/>
          <a:lstStyle/>
          <a:p>
            <a:pPr algn="just">
              <a:lnSpc>
                <a:spcPts val="1425"/>
              </a:lnSpc>
            </a:pP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ARIMA</a:t>
            </a:r>
          </a:p>
          <a:p>
            <a:pPr algn="just">
              <a:lnSpc>
                <a:spcPts val="1425"/>
              </a:lnSpc>
            </a:pP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 ARIMA model is created by using 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pmdarima</a:t>
            </a: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module.</a:t>
            </a:r>
          </a:p>
          <a:p>
            <a:pPr algn="just">
              <a:lnSpc>
                <a:spcPts val="1425"/>
              </a:lnSpc>
            </a:pPr>
            <a:b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order parameter expects a tuple of three integers representing the number of autoregressive (p), differencing (d), and moving average (q) terms to include in the model.</a:t>
            </a:r>
          </a:p>
          <a:p>
            <a:pPr algn="just">
              <a:lnSpc>
                <a:spcPts val="1425"/>
              </a:lnSpc>
            </a:pP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These parameters are extracted from the auto-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arima</a:t>
            </a: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model in the previous step by using the order() function.</a:t>
            </a:r>
          </a:p>
          <a:p>
            <a:pPr algn="just">
              <a:lnSpc>
                <a:spcPts val="1425"/>
              </a:lnSpc>
            </a:pP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model information, coefficient estimates, model diagnostics, Information criteria and residuals are printed using the fitted summary function.</a:t>
            </a:r>
          </a:p>
          <a:p>
            <a:pPr algn="just">
              <a:lnSpc>
                <a:spcPts val="1425"/>
              </a:lnSpc>
            </a:pPr>
            <a:b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forecast() method is used to generate a forecast for the next n time periods in the time series using the fitted ARIMA model. n is the number of test records.</a:t>
            </a:r>
          </a:p>
          <a:p>
            <a:pPr algn="just"/>
            <a:endParaRPr lang="en-IN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8D1BDB-0261-EBA4-FAE6-47A7547A0CF7}"/>
              </a:ext>
            </a:extLst>
          </p:cNvPr>
          <p:cNvSpPr txBox="1"/>
          <p:nvPr/>
        </p:nvSpPr>
        <p:spPr>
          <a:xfrm>
            <a:off x="4064000" y="685800"/>
            <a:ext cx="3886201" cy="3513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</a:p>
          <a:p>
            <a:pPr algn="just">
              <a:lnSpc>
                <a:spcPts val="1425"/>
              </a:lnSpc>
            </a:pP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second model we have tried is the open source prophet model provided by Facebook.</a:t>
            </a:r>
          </a:p>
          <a:p>
            <a:pPr algn="just">
              <a:lnSpc>
                <a:spcPts val="1425"/>
              </a:lnSpc>
            </a:pP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seasonality mode parameter controls how seasonality is modeled in the time series data. We have chosen additive</a:t>
            </a:r>
          </a:p>
          <a:p>
            <a:pPr algn="just">
              <a:lnSpc>
                <a:spcPts val="1425"/>
              </a:lnSpc>
            </a:pP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assuming seasonal effects are additive to the trend component.</a:t>
            </a:r>
          </a:p>
          <a:p>
            <a:pPr algn="just">
              <a:lnSpc>
                <a:spcPts val="1425"/>
              </a:lnSpc>
            </a:pP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parameter 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daily_seasonality</a:t>
            </a: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boolean</a:t>
            </a: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that is set to True to include a daily</a:t>
            </a:r>
          </a:p>
          <a:p>
            <a:pPr algn="just">
              <a:lnSpc>
                <a:spcPts val="1425"/>
              </a:lnSpc>
            </a:pP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seasonality component, which means that patterns that repeat on a daily basis will be captured.</a:t>
            </a:r>
          </a:p>
          <a:p>
            <a:pPr algn="just">
              <a:lnSpc>
                <a:spcPts val="1425"/>
              </a:lnSpc>
            </a:pP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Similarly 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weekly_seasonality</a:t>
            </a: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also set to true to capture any weekly 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seasonaloitys</a:t>
            </a: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that might be present.</a:t>
            </a:r>
          </a:p>
          <a:p>
            <a:pPr algn="just">
              <a:lnSpc>
                <a:spcPts val="1425"/>
              </a:lnSpc>
            </a:pPr>
            <a:b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training data is used to fit the prophet model and it contains a "ds" column which is the</a:t>
            </a:r>
          </a:p>
          <a:p>
            <a:pPr algn="just">
              <a:lnSpc>
                <a:spcPts val="1425"/>
              </a:lnSpc>
            </a:pPr>
            <a:r>
              <a:rPr lang="en-US" sz="12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datetime column that represents the time periods in the time series and a "y" column representing the close prices.</a:t>
            </a:r>
          </a:p>
          <a:p>
            <a:pPr algn="just"/>
            <a:endParaRPr lang="en-IN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207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613333" y="4194047"/>
            <a:ext cx="1350645" cy="210820"/>
          </a:xfrm>
          <a:prstGeom prst="rect">
            <a:avLst/>
          </a:prstGeom>
          <a:solidFill>
            <a:srgbClr val="E4FBE9"/>
          </a:solidFill>
        </p:spPr>
        <p:txBody>
          <a:bodyPr vert="horz" wrap="square" lIns="0" tIns="4826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380"/>
              </a:spcBef>
              <a:tabLst>
                <a:tab pos="393700" algn="l"/>
                <a:tab pos="664845" algn="l"/>
                <a:tab pos="1043940" algn="l"/>
              </a:tabLst>
            </a:pPr>
            <a:r>
              <a:rPr sz="600" spc="-25" dirty="0">
                <a:solidFill>
                  <a:srgbClr val="EDEDED"/>
                </a:solidFill>
                <a:latin typeface="Arial MT"/>
                <a:cs typeface="Arial MT"/>
                <a:hlinkClick r:id="rId2"/>
              </a:rPr>
              <a:t>Cre</a:t>
            </a:r>
            <a:r>
              <a:rPr sz="600" spc="55" dirty="0">
                <a:solidFill>
                  <a:srgbClr val="EDEDED"/>
                </a:solidFill>
                <a:latin typeface="Arial MT"/>
                <a:cs typeface="Arial MT"/>
                <a:hlinkClick r:id="rId2"/>
              </a:rPr>
              <a:t> </a:t>
            </a:r>
            <a:r>
              <a:rPr sz="600" spc="-25" dirty="0">
                <a:solidFill>
                  <a:srgbClr val="DBDBDB"/>
                </a:solidFill>
                <a:latin typeface="Arial MT"/>
                <a:cs typeface="Arial MT"/>
                <a:hlinkClick r:id="rId2"/>
              </a:rPr>
              <a:t>te</a:t>
            </a:r>
            <a:r>
              <a:rPr sz="600" dirty="0">
                <a:solidFill>
                  <a:srgbClr val="DBDBDB"/>
                </a:solidFill>
                <a:latin typeface="Arial MT"/>
                <a:cs typeface="Arial MT"/>
                <a:hlinkClick r:id="rId2"/>
              </a:rPr>
              <a:t>	</a:t>
            </a:r>
            <a:r>
              <a:rPr sz="600" spc="-50" dirty="0">
                <a:solidFill>
                  <a:srgbClr val="BABABA"/>
                </a:solidFill>
                <a:latin typeface="Arial MT"/>
                <a:cs typeface="Arial MT"/>
                <a:hlinkClick r:id="rId2"/>
              </a:rPr>
              <a:t>n</a:t>
            </a:r>
            <a:r>
              <a:rPr sz="600" dirty="0">
                <a:solidFill>
                  <a:srgbClr val="BABABA"/>
                </a:solidFill>
                <a:latin typeface="Arial MT"/>
                <a:cs typeface="Arial MT"/>
                <a:hlinkClick r:id="rId2"/>
              </a:rPr>
              <a:t>	</a:t>
            </a:r>
            <a:r>
              <a:rPr sz="600" spc="-5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p</a:t>
            </a:r>
            <a:r>
              <a:rPr sz="60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	I</a:t>
            </a:r>
            <a:r>
              <a:rPr sz="600" spc="25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 </a:t>
            </a:r>
            <a:r>
              <a:rPr sz="600" spc="-50" dirty="0">
                <a:solidFill>
                  <a:srgbClr val="FFFFFF"/>
                </a:solidFill>
                <a:latin typeface="Arial MT"/>
                <a:cs typeface="Arial MT"/>
                <a:hlinkClick r:id="rId2"/>
              </a:rPr>
              <a:t>n</a:t>
            </a:r>
            <a:endParaRPr sz="6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0" y="182499"/>
            <a:ext cx="8128000" cy="426399"/>
          </a:xfrm>
          <a:prstGeom prst="rect">
            <a:avLst/>
          </a:prstGeom>
        </p:spPr>
        <p:txBody>
          <a:bodyPr vert="horz" wrap="square" lIns="0" tIns="13271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45"/>
              </a:spcBef>
            </a:pPr>
            <a:endParaRPr sz="1900" dirty="0"/>
          </a:p>
        </p:txBody>
      </p:sp>
      <p:sp>
        <p:nvSpPr>
          <p:cNvPr id="10" name="object 10"/>
          <p:cNvSpPr txBox="1"/>
          <p:nvPr/>
        </p:nvSpPr>
        <p:spPr>
          <a:xfrm>
            <a:off x="5462154" y="2880614"/>
            <a:ext cx="2300605" cy="142796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26699"/>
              </a:lnSpc>
              <a:spcBef>
                <a:spcPts val="85"/>
              </a:spcBef>
            </a:pPr>
            <a:r>
              <a:rPr lang="en-IN" sz="750" spc="-10" dirty="0">
                <a:solidFill>
                  <a:srgbClr val="181818"/>
                </a:solidFill>
                <a:latin typeface="Arial MT"/>
                <a:cs typeface="Arial MT"/>
              </a:rPr>
              <a:t>\</a:t>
            </a:r>
            <a:r>
              <a:rPr sz="750" spc="-10" dirty="0">
                <a:solidFill>
                  <a:srgbClr val="181818"/>
                </a:solidFill>
                <a:latin typeface="Arial MT"/>
                <a:cs typeface="Arial MT"/>
              </a:rPr>
              <a:t>.</a:t>
            </a:r>
            <a:endParaRPr sz="750" dirty="0">
              <a:latin typeface="Arial MT"/>
              <a:cs typeface="Arial M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F69ABCC-1D9B-A0DA-E13B-B74F342FF9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904"/>
            <a:ext cx="8103430" cy="458590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AC7703-6A92-B8AE-E169-057EB58A6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09650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16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105</TotalTime>
  <Words>574</Words>
  <Application>Microsoft Office PowerPoint</Application>
  <PresentationFormat>Custom</PresentationFormat>
  <Paragraphs>67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 MT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Fundamental Analysis Techniques Understanding Key Indicators for Currency Forecasting</vt:lpstr>
      <vt:lpstr>Technical Analysis in Forex Utilizing Key Tools for Elective Currency Forecasting</vt:lpstr>
      <vt:lpstr>Quantitative Models Analyzing currency movements throug h mathematical and algorithmic frameworks</vt:lpstr>
      <vt:lpstr>Models Used</vt:lpstr>
      <vt:lpstr>PowerPoint Presentation</vt:lpstr>
      <vt:lpstr>PowerPoint Presentation</vt:lpstr>
      <vt:lpstr>Machine Learning in Currency Forecasting Enhancing  Prediction Accuracy Through Advanced Algorithms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Roshan</dc:creator>
  <cp:lastModifiedBy>B51 MOHD HASHIM SAIFI</cp:lastModifiedBy>
  <cp:revision>4</cp:revision>
  <dcterms:created xsi:type="dcterms:W3CDTF">2024-11-08T10:33:16Z</dcterms:created>
  <dcterms:modified xsi:type="dcterms:W3CDTF">2024-11-09T04:35:48Z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2024-11-08T00:00:00Z</vt:filetime>
  </property>
  <property fmtid="{D5CDD505-2E9C-101B-9397-08002B2CF9AE}" pid="3" name="Producer">
    <vt:lpwstr>jsPDF 2.5.1</vt:lpwstr>
  </property>
  <property fmtid="{D5CDD505-2E9C-101B-9397-08002B2CF9AE}" pid="4" name="LastSaved">
    <vt:filetime>2024-11-08T00:00:00Z</vt:filetime>
  </property>
</Properties>
</file>